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1"/>
  </p:sldMasterIdLst>
  <p:notesMasterIdLst>
    <p:notesMasterId r:id="rId32"/>
  </p:notesMasterIdLst>
  <p:sldIdLst>
    <p:sldId id="444" r:id="rId2"/>
    <p:sldId id="431" r:id="rId3"/>
    <p:sldId id="452" r:id="rId4"/>
    <p:sldId id="314" r:id="rId5"/>
    <p:sldId id="458" r:id="rId6"/>
    <p:sldId id="289" r:id="rId7"/>
    <p:sldId id="316" r:id="rId8"/>
    <p:sldId id="437" r:id="rId9"/>
    <p:sldId id="300" r:id="rId10"/>
    <p:sldId id="443" r:id="rId11"/>
    <p:sldId id="441" r:id="rId12"/>
    <p:sldId id="446" r:id="rId13"/>
    <p:sldId id="442" r:id="rId14"/>
    <p:sldId id="448" r:id="rId15"/>
    <p:sldId id="449" r:id="rId16"/>
    <p:sldId id="395" r:id="rId17"/>
    <p:sldId id="451" r:id="rId18"/>
    <p:sldId id="450" r:id="rId19"/>
    <p:sldId id="459" r:id="rId20"/>
    <p:sldId id="456" r:id="rId21"/>
    <p:sldId id="457" r:id="rId22"/>
    <p:sldId id="453" r:id="rId23"/>
    <p:sldId id="454" r:id="rId24"/>
    <p:sldId id="455" r:id="rId25"/>
    <p:sldId id="460" r:id="rId26"/>
    <p:sldId id="403" r:id="rId27"/>
    <p:sldId id="424" r:id="rId28"/>
    <p:sldId id="401" r:id="rId29"/>
    <p:sldId id="402" r:id="rId30"/>
    <p:sldId id="415"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charset="0"/>
        <a:ea typeface="Arial" charset="0"/>
        <a:cs typeface="Arial" charset="0"/>
      </a:defRPr>
    </a:lvl1pPr>
    <a:lvl2pPr marL="457200" algn="l" rtl="0" eaLnBrk="0" fontAlgn="base" hangingPunct="0">
      <a:spcBef>
        <a:spcPct val="0"/>
      </a:spcBef>
      <a:spcAft>
        <a:spcPct val="0"/>
      </a:spcAft>
      <a:defRPr kern="1200">
        <a:solidFill>
          <a:schemeClr val="tx1"/>
        </a:solidFill>
        <a:latin typeface="Garamond" charset="0"/>
        <a:ea typeface="Arial" charset="0"/>
        <a:cs typeface="Arial" charset="0"/>
      </a:defRPr>
    </a:lvl2pPr>
    <a:lvl3pPr marL="914400" algn="l" rtl="0" eaLnBrk="0" fontAlgn="base" hangingPunct="0">
      <a:spcBef>
        <a:spcPct val="0"/>
      </a:spcBef>
      <a:spcAft>
        <a:spcPct val="0"/>
      </a:spcAft>
      <a:defRPr kern="1200">
        <a:solidFill>
          <a:schemeClr val="tx1"/>
        </a:solidFill>
        <a:latin typeface="Garamond" charset="0"/>
        <a:ea typeface="Arial" charset="0"/>
        <a:cs typeface="Arial" charset="0"/>
      </a:defRPr>
    </a:lvl3pPr>
    <a:lvl4pPr marL="1371600" algn="l" rtl="0" eaLnBrk="0" fontAlgn="base" hangingPunct="0">
      <a:spcBef>
        <a:spcPct val="0"/>
      </a:spcBef>
      <a:spcAft>
        <a:spcPct val="0"/>
      </a:spcAft>
      <a:defRPr kern="1200">
        <a:solidFill>
          <a:schemeClr val="tx1"/>
        </a:solidFill>
        <a:latin typeface="Garamond" charset="0"/>
        <a:ea typeface="Arial" charset="0"/>
        <a:cs typeface="Arial" charset="0"/>
      </a:defRPr>
    </a:lvl4pPr>
    <a:lvl5pPr marL="1828800" algn="l" rtl="0" eaLnBrk="0" fontAlgn="base" hangingPunct="0">
      <a:spcBef>
        <a:spcPct val="0"/>
      </a:spcBef>
      <a:spcAft>
        <a:spcPct val="0"/>
      </a:spcAft>
      <a:defRPr kern="1200">
        <a:solidFill>
          <a:schemeClr val="tx1"/>
        </a:solidFill>
        <a:latin typeface="Garamond" charset="0"/>
        <a:ea typeface="Arial" charset="0"/>
        <a:cs typeface="Arial" charset="0"/>
      </a:defRPr>
    </a:lvl5pPr>
    <a:lvl6pPr marL="2286000" algn="l" defTabSz="914400" rtl="0" eaLnBrk="1" latinLnBrk="0" hangingPunct="1">
      <a:defRPr kern="1200">
        <a:solidFill>
          <a:schemeClr val="tx1"/>
        </a:solidFill>
        <a:latin typeface="Garamond" charset="0"/>
        <a:ea typeface="Arial" charset="0"/>
        <a:cs typeface="Arial" charset="0"/>
      </a:defRPr>
    </a:lvl6pPr>
    <a:lvl7pPr marL="2743200" algn="l" defTabSz="914400" rtl="0" eaLnBrk="1" latinLnBrk="0" hangingPunct="1">
      <a:defRPr kern="1200">
        <a:solidFill>
          <a:schemeClr val="tx1"/>
        </a:solidFill>
        <a:latin typeface="Garamond" charset="0"/>
        <a:ea typeface="Arial" charset="0"/>
        <a:cs typeface="Arial" charset="0"/>
      </a:defRPr>
    </a:lvl7pPr>
    <a:lvl8pPr marL="3200400" algn="l" defTabSz="914400" rtl="0" eaLnBrk="1" latinLnBrk="0" hangingPunct="1">
      <a:defRPr kern="1200">
        <a:solidFill>
          <a:schemeClr val="tx1"/>
        </a:solidFill>
        <a:latin typeface="Garamond" charset="0"/>
        <a:ea typeface="Arial" charset="0"/>
        <a:cs typeface="Arial" charset="0"/>
      </a:defRPr>
    </a:lvl8pPr>
    <a:lvl9pPr marL="3657600" algn="l" defTabSz="914400" rtl="0" eaLnBrk="1" latinLnBrk="0" hangingPunct="1">
      <a:defRPr kern="1200">
        <a:solidFill>
          <a:schemeClr val="tx1"/>
        </a:solidFill>
        <a:latin typeface="Garamond" charset="0"/>
        <a:ea typeface="Arial"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B95136-24BC-4062-9F46-3E0E17570CD4}" v="279" dt="2019-04-01T22:48:46.8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12" autoAdjust="0"/>
    <p:restoredTop sz="93064"/>
  </p:normalViewPr>
  <p:slideViewPr>
    <p:cSldViewPr>
      <p:cViewPr varScale="1">
        <p:scale>
          <a:sx n="79" d="100"/>
          <a:sy n="79" d="100"/>
        </p:scale>
        <p:origin x="946"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Garamond" panose="02020404030301010803" pitchFamily="18" charset="0"/>
                <a:ea typeface="+mn-ea"/>
                <a:cs typeface="Arial" panose="020B0604020202020204" pitchFamily="34"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Garamond" panose="02020404030301010803" pitchFamily="18" charset="0"/>
                <a:ea typeface="+mn-ea"/>
                <a:cs typeface="Arial" panose="020B0604020202020204" pitchFamily="34" charset="0"/>
              </a:defRPr>
            </a:lvl1pPr>
          </a:lstStyle>
          <a:p>
            <a:pPr>
              <a:defRPr/>
            </a:pPr>
            <a:fld id="{FA904724-8146-024F-A1CC-B42CF05F6014}" type="datetimeFigureOut">
              <a:rPr lang="en-US"/>
              <a:pPr>
                <a:defRPr/>
              </a:pPr>
              <a:t>4/1/2019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Garamond" panose="02020404030301010803" pitchFamily="18" charset="0"/>
                <a:ea typeface="+mn-ea"/>
                <a:cs typeface="Arial" panose="020B0604020202020204"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Garamond" panose="02020404030301010803" pitchFamily="18" charset="0"/>
                <a:ea typeface="+mn-ea"/>
                <a:cs typeface="Arial" panose="020B0604020202020204" pitchFamily="34" charset="0"/>
              </a:defRPr>
            </a:lvl1pPr>
          </a:lstStyle>
          <a:p>
            <a:pPr>
              <a:defRPr/>
            </a:pPr>
            <a:fld id="{00A9DBC7-AC83-9042-B1C8-CC294FC3DFDE}" type="slidenum">
              <a:rPr lang="en-US"/>
              <a:pPr>
                <a:defRPr/>
              </a:pPr>
              <a:t>‹#›</a:t>
            </a:fld>
            <a:endParaRPr lang="en-US"/>
          </a:p>
        </p:txBody>
      </p:sp>
    </p:spTree>
    <p:extLst>
      <p:ext uri="{BB962C8B-B14F-4D97-AF65-F5344CB8AC3E}">
        <p14:creationId xmlns:p14="http://schemas.microsoft.com/office/powerpoint/2010/main" val="1037061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7197B445-5992-4B10-B87C-8049B8ED818D}"/>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7189C9EB-5239-4BB8-8B82-4C3BEED7FCEC}"/>
              </a:ext>
            </a:extLst>
          </p:cNvPr>
          <p:cNvSpPr>
            <a:spLocks noGrp="1" noChangeArrowheads="1"/>
          </p:cNvSpPr>
          <p:nvPr>
            <p:ph type="body" idx="1"/>
          </p:nvPr>
        </p:nvSpPr>
        <p:spPr>
          <a:noFill/>
        </p:spPr>
        <p:txBody>
          <a:bodyPr/>
          <a:lstStyle/>
          <a:p>
            <a:r>
              <a:rPr lang="en-US" altLang="en-US"/>
              <a:t>yellow</a:t>
            </a:r>
          </a:p>
        </p:txBody>
      </p:sp>
      <p:sp>
        <p:nvSpPr>
          <p:cNvPr id="20484" name="Slide Number Placeholder 3">
            <a:extLst>
              <a:ext uri="{FF2B5EF4-FFF2-40B4-BE49-F238E27FC236}">
                <a16:creationId xmlns:a16="http://schemas.microsoft.com/office/drawing/2014/main" id="{4D52BBD3-6B6F-4BAF-95FC-E1B3715E93A0}"/>
              </a:ext>
            </a:extLst>
          </p:cNvPr>
          <p:cNvSpPr>
            <a:spLocks noGrp="1"/>
          </p:cNvSpPr>
          <p:nvPr>
            <p:ph type="sldNum" sz="quarter" idx="5"/>
          </p:nvPr>
        </p:nvSpPr>
        <p:spPr>
          <a:noFill/>
        </p:spPr>
        <p:txBody>
          <a:bodyPr/>
          <a:lstStyle>
            <a:lvl1pPr defTabSz="922338">
              <a:defRPr>
                <a:solidFill>
                  <a:schemeClr val="tx1"/>
                </a:solidFill>
                <a:latin typeface="Garamond" panose="02020404030301010803" pitchFamily="18" charset="0"/>
                <a:cs typeface="Arial" panose="020B0604020202020204" pitchFamily="34" charset="0"/>
              </a:defRPr>
            </a:lvl1pPr>
            <a:lvl2pPr marL="755650" indent="-288925" defTabSz="922338">
              <a:defRPr>
                <a:solidFill>
                  <a:schemeClr val="tx1"/>
                </a:solidFill>
                <a:latin typeface="Garamond" panose="02020404030301010803" pitchFamily="18" charset="0"/>
                <a:cs typeface="Arial" panose="020B0604020202020204" pitchFamily="34" charset="0"/>
              </a:defRPr>
            </a:lvl2pPr>
            <a:lvl3pPr marL="1165225" indent="-230188" defTabSz="922338">
              <a:defRPr>
                <a:solidFill>
                  <a:schemeClr val="tx1"/>
                </a:solidFill>
                <a:latin typeface="Garamond" panose="02020404030301010803" pitchFamily="18" charset="0"/>
                <a:cs typeface="Arial" panose="020B0604020202020204" pitchFamily="34" charset="0"/>
              </a:defRPr>
            </a:lvl3pPr>
            <a:lvl4pPr marL="1633538" indent="-230188" defTabSz="922338">
              <a:defRPr>
                <a:solidFill>
                  <a:schemeClr val="tx1"/>
                </a:solidFill>
                <a:latin typeface="Garamond" panose="02020404030301010803" pitchFamily="18" charset="0"/>
                <a:cs typeface="Arial" panose="020B0604020202020204" pitchFamily="34" charset="0"/>
              </a:defRPr>
            </a:lvl4pPr>
            <a:lvl5pPr marL="2101850" indent="-230188" defTabSz="922338">
              <a:defRPr>
                <a:solidFill>
                  <a:schemeClr val="tx1"/>
                </a:solidFill>
                <a:latin typeface="Garamond" panose="02020404030301010803" pitchFamily="18" charset="0"/>
                <a:cs typeface="Arial" panose="020B0604020202020204" pitchFamily="34" charset="0"/>
              </a:defRPr>
            </a:lvl5pPr>
            <a:lvl6pPr marL="2559050" indent="-230188" defTabSz="92233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16250" indent="-230188" defTabSz="92233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73450" indent="-230188" defTabSz="92233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930650" indent="-230188" defTabSz="922338"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999A6A0A-4CAC-4C4E-B059-870E39E754CB}" type="slidenum">
              <a:rPr lang="en-US" altLang="en-US" smtClean="0">
                <a:latin typeface="Arial" panose="020B0604020202020204" pitchFamily="34" charset="0"/>
              </a:rPr>
              <a:pPr/>
              <a:t>2</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green</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3288">
              <a:defRPr>
                <a:solidFill>
                  <a:schemeClr val="tx1"/>
                </a:solidFill>
                <a:latin typeface="Calibri" panose="020F0502020204030204" pitchFamily="34" charset="0"/>
              </a:defRPr>
            </a:lvl1pPr>
            <a:lvl2pPr marL="741363" indent="-284163" defTabSz="903288">
              <a:defRPr>
                <a:solidFill>
                  <a:schemeClr val="tx1"/>
                </a:solidFill>
                <a:latin typeface="Calibri" panose="020F0502020204030204" pitchFamily="34" charset="0"/>
              </a:defRPr>
            </a:lvl2pPr>
            <a:lvl3pPr marL="1141413" indent="-227013" defTabSz="903288">
              <a:defRPr>
                <a:solidFill>
                  <a:schemeClr val="tx1"/>
                </a:solidFill>
                <a:latin typeface="Calibri" panose="020F0502020204030204" pitchFamily="34" charset="0"/>
              </a:defRPr>
            </a:lvl3pPr>
            <a:lvl4pPr marL="1598613" indent="-227013" defTabSz="903288">
              <a:defRPr>
                <a:solidFill>
                  <a:schemeClr val="tx1"/>
                </a:solidFill>
                <a:latin typeface="Calibri" panose="020F0502020204030204" pitchFamily="34" charset="0"/>
              </a:defRPr>
            </a:lvl4pPr>
            <a:lvl5pPr marL="2057400" indent="-227013" defTabSz="903288">
              <a:defRPr>
                <a:solidFill>
                  <a:schemeClr val="tx1"/>
                </a:solidFill>
                <a:latin typeface="Calibri" panose="020F0502020204030204" pitchFamily="34" charset="0"/>
              </a:defRPr>
            </a:lvl5pPr>
            <a:lvl6pPr marL="2514600" indent="-227013" defTabSz="903288" eaLnBrk="0" fontAlgn="base" hangingPunct="0">
              <a:spcBef>
                <a:spcPct val="0"/>
              </a:spcBef>
              <a:spcAft>
                <a:spcPct val="0"/>
              </a:spcAft>
              <a:defRPr>
                <a:solidFill>
                  <a:schemeClr val="tx1"/>
                </a:solidFill>
                <a:latin typeface="Calibri" panose="020F0502020204030204" pitchFamily="34" charset="0"/>
              </a:defRPr>
            </a:lvl6pPr>
            <a:lvl7pPr marL="2971800" indent="-227013" defTabSz="903288" eaLnBrk="0" fontAlgn="base" hangingPunct="0">
              <a:spcBef>
                <a:spcPct val="0"/>
              </a:spcBef>
              <a:spcAft>
                <a:spcPct val="0"/>
              </a:spcAft>
              <a:defRPr>
                <a:solidFill>
                  <a:schemeClr val="tx1"/>
                </a:solidFill>
                <a:latin typeface="Calibri" panose="020F0502020204030204" pitchFamily="34" charset="0"/>
              </a:defRPr>
            </a:lvl7pPr>
            <a:lvl8pPr marL="3429000" indent="-227013" defTabSz="903288" eaLnBrk="0" fontAlgn="base" hangingPunct="0">
              <a:spcBef>
                <a:spcPct val="0"/>
              </a:spcBef>
              <a:spcAft>
                <a:spcPct val="0"/>
              </a:spcAft>
              <a:defRPr>
                <a:solidFill>
                  <a:schemeClr val="tx1"/>
                </a:solidFill>
                <a:latin typeface="Calibri" panose="020F0502020204030204" pitchFamily="34" charset="0"/>
              </a:defRPr>
            </a:lvl8pPr>
            <a:lvl9pPr marL="3886200" indent="-227013" defTabSz="9032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74D5BDF-C422-4CE4-A53A-EF19A83BC104}" type="slidenum">
              <a:rPr lang="en-US" altLang="en-US" smtClean="0">
                <a:latin typeface="Arial" panose="020B0604020202020204" pitchFamily="34" charset="0"/>
                <a:cs typeface="Arial" panose="020B0604020202020204" pitchFamily="34" charset="0"/>
              </a:rPr>
              <a:pPr fontAlgn="base">
                <a:spcBef>
                  <a:spcPct val="0"/>
                </a:spcBef>
                <a:spcAft>
                  <a:spcPct val="0"/>
                </a:spcAft>
              </a:pPr>
              <a:t>6</a:t>
            </a:fld>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08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2E3CACD-74D4-4D68-9AED-F09A04214998}"/>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D83D1572-8C0E-4139-8A65-4A2A21FBDA85}"/>
              </a:ext>
            </a:extLst>
          </p:cNvPr>
          <p:cNvSpPr>
            <a:spLocks noGrp="1" noChangeArrowheads="1"/>
          </p:cNvSpPr>
          <p:nvPr>
            <p:ph type="body" idx="1"/>
          </p:nvPr>
        </p:nvSpPr>
        <p:spPr>
          <a:noFill/>
        </p:spPr>
        <p:txBody>
          <a:bodyPr/>
          <a:lstStyle/>
          <a:p>
            <a:endParaRPr lang="en-US" altLang="en-US"/>
          </a:p>
        </p:txBody>
      </p:sp>
      <p:sp>
        <p:nvSpPr>
          <p:cNvPr id="29700" name="Slide Number Placeholder 3">
            <a:extLst>
              <a:ext uri="{FF2B5EF4-FFF2-40B4-BE49-F238E27FC236}">
                <a16:creationId xmlns:a16="http://schemas.microsoft.com/office/drawing/2014/main" id="{9AA7CF24-1061-44DA-BAD1-211A68CC62F3}"/>
              </a:ext>
            </a:extLst>
          </p:cNvPr>
          <p:cNvSpPr>
            <a:spLocks noGrp="1"/>
          </p:cNvSpPr>
          <p:nvPr>
            <p:ph type="sldNum" sz="quarter" idx="5"/>
          </p:nvPr>
        </p:nvSpPr>
        <p:spPr>
          <a:noFill/>
        </p:spPr>
        <p:txBody>
          <a:bodyPr/>
          <a:lstStyle>
            <a:lvl1pPr defTabSz="931863">
              <a:defRPr>
                <a:solidFill>
                  <a:schemeClr val="tx1"/>
                </a:solidFill>
                <a:latin typeface="Garamond" panose="02020404030301010803" pitchFamily="18" charset="0"/>
                <a:cs typeface="Arial" panose="020B0604020202020204" pitchFamily="34" charset="0"/>
              </a:defRPr>
            </a:lvl1pPr>
            <a:lvl2pPr marL="755650" indent="-288925" defTabSz="931863">
              <a:defRPr>
                <a:solidFill>
                  <a:schemeClr val="tx1"/>
                </a:solidFill>
                <a:latin typeface="Garamond" panose="02020404030301010803" pitchFamily="18" charset="0"/>
                <a:cs typeface="Arial" panose="020B0604020202020204" pitchFamily="34" charset="0"/>
              </a:defRPr>
            </a:lvl2pPr>
            <a:lvl3pPr marL="1165225" indent="-230188" defTabSz="931863">
              <a:defRPr>
                <a:solidFill>
                  <a:schemeClr val="tx1"/>
                </a:solidFill>
                <a:latin typeface="Garamond" panose="02020404030301010803" pitchFamily="18" charset="0"/>
                <a:cs typeface="Arial" panose="020B0604020202020204" pitchFamily="34" charset="0"/>
              </a:defRPr>
            </a:lvl3pPr>
            <a:lvl4pPr marL="1633538" indent="-230188" defTabSz="931863">
              <a:defRPr>
                <a:solidFill>
                  <a:schemeClr val="tx1"/>
                </a:solidFill>
                <a:latin typeface="Garamond" panose="02020404030301010803" pitchFamily="18" charset="0"/>
                <a:cs typeface="Arial" panose="020B0604020202020204" pitchFamily="34" charset="0"/>
              </a:defRPr>
            </a:lvl4pPr>
            <a:lvl5pPr marL="2101850" indent="-230188" defTabSz="931863">
              <a:defRPr>
                <a:solidFill>
                  <a:schemeClr val="tx1"/>
                </a:solidFill>
                <a:latin typeface="Garamond" panose="02020404030301010803" pitchFamily="18" charset="0"/>
                <a:cs typeface="Arial" panose="020B0604020202020204" pitchFamily="34" charset="0"/>
              </a:defRPr>
            </a:lvl5pPr>
            <a:lvl6pPr marL="2559050" indent="-230188"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3016250" indent="-230188"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73450" indent="-230188"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930650" indent="-230188" defTabSz="931863"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fld id="{E9D280F2-CC5A-4CF8-A6B0-C6F08B1A89C5}" type="slidenum">
              <a:rPr lang="en-US" altLang="en-US" smtClean="0">
                <a:latin typeface="Arial" panose="020B0604020202020204" pitchFamily="34" charset="0"/>
              </a:rPr>
              <a:pPr/>
              <a:t>8</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Garamond" panose="02020404030301010803" pitchFamily="18" charset="0"/>
                  <a:ea typeface="+mn-ea"/>
                  <a:cs typeface="Arial" panose="020B0604020202020204" pitchFamily="34"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Garamond" panose="02020404030301010803" pitchFamily="18" charset="0"/>
                  <a:ea typeface="+mn-ea"/>
                  <a:cs typeface="Arial" panose="020B0604020202020204" pitchFamily="34"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Garamond" panose="02020404030301010803" pitchFamily="18" charset="0"/>
                  <a:ea typeface="+mn-ea"/>
                  <a:cs typeface="Arial" panose="020B0604020202020204" pitchFamily="34"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Garamond" panose="02020404030301010803" pitchFamily="18" charset="0"/>
                  <a:ea typeface="+mn-ea"/>
                  <a:cs typeface="Arial" panose="020B0604020202020204" pitchFamily="34"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Garamond" panose="02020404030301010803" pitchFamily="18" charset="0"/>
                <a:ea typeface="+mn-ea"/>
                <a:cs typeface="Arial" panose="020B0604020202020204" pitchFamily="34"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084 h 1906"/>
                <a:gd name="T4" fmla="*/ 5884 w 5740"/>
                <a:gd name="T5" fmla="*/ 1084 h 1906"/>
                <a:gd name="T6" fmla="*/ 588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777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a:t>Click to edit Master title style</a:t>
            </a:r>
          </a:p>
        </p:txBody>
      </p:sp>
      <p:sp>
        <p:nvSpPr>
          <p:cNvPr id="1177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lt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6CA60B1-FAEC-424C-92DC-11E4483823F4}" type="slidenum">
              <a:rPr lang="en-US" altLang="en-US" smtClean="0"/>
              <a:pPr>
                <a:defRPr/>
              </a:pPr>
              <a:t>‹#›</a:t>
            </a:fld>
            <a:endParaRPr lang="en-US" altLang="en-US"/>
          </a:p>
        </p:txBody>
      </p:sp>
    </p:spTree>
    <p:extLst>
      <p:ext uri="{BB962C8B-B14F-4D97-AF65-F5344CB8AC3E}">
        <p14:creationId xmlns:p14="http://schemas.microsoft.com/office/powerpoint/2010/main" val="1695696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5499CD3E-93AE-614D-8D04-92CD7F4C0655}" type="slidenum">
              <a:rPr lang="en-US" altLang="en-US" smtClean="0"/>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55284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96E10E7D-7E90-214A-8DD1-40598B511A09}" type="slidenum">
              <a:rPr lang="en-US" altLang="en-US" smtClean="0"/>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80400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64869E4D-B823-324E-A5B7-83A09D52C7EA}" type="slidenum">
              <a:rPr lang="en-US" altLang="en-US" smtClean="0"/>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569725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10C43947-F4A3-F948-8CA1-3DAD7B0BF7A8}" type="slidenum">
              <a:rPr lang="en-US" altLang="en-US" smtClean="0"/>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71691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2310AF48-C6AD-734E-88E4-0EF8107033F8}" type="slidenum">
              <a:rPr lang="en-US" altLang="en-US" smtClean="0"/>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141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3"/>
          <p:cNvSpPr>
            <a:spLocks noGrp="1" noChangeArrowheads="1"/>
          </p:cNvSpPr>
          <p:nvPr>
            <p:ph type="sldNum" sz="quarter" idx="11"/>
          </p:nvPr>
        </p:nvSpPr>
        <p:spPr>
          <a:ln/>
        </p:spPr>
        <p:txBody>
          <a:bodyPr/>
          <a:lstStyle>
            <a:lvl1pPr>
              <a:defRPr/>
            </a:lvl1pPr>
          </a:lstStyle>
          <a:p>
            <a:pPr>
              <a:defRPr/>
            </a:pPr>
            <a:fld id="{9FAAC30A-A98D-C84C-949B-7FB3EC1EA768}" type="slidenum">
              <a:rPr lang="en-US" altLang="en-US" smtClean="0"/>
              <a:pPr>
                <a:defRPr/>
              </a:pPr>
              <a:t>‹#›</a:t>
            </a:fld>
            <a:endParaRPr lang="en-US" alt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503090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3"/>
          <p:cNvSpPr>
            <a:spLocks noGrp="1" noChangeArrowheads="1"/>
          </p:cNvSpPr>
          <p:nvPr>
            <p:ph type="sldNum" sz="quarter" idx="11"/>
          </p:nvPr>
        </p:nvSpPr>
        <p:spPr>
          <a:ln/>
        </p:spPr>
        <p:txBody>
          <a:bodyPr/>
          <a:lstStyle>
            <a:lvl1pPr>
              <a:defRPr/>
            </a:lvl1pPr>
          </a:lstStyle>
          <a:p>
            <a:pPr>
              <a:defRPr/>
            </a:pPr>
            <a:fld id="{FB4003FC-339D-EA4F-A686-8EE261F48E20}" type="slidenum">
              <a:rPr lang="en-US" altLang="en-US" smtClean="0"/>
              <a:pPr>
                <a:defRPr/>
              </a:pPr>
              <a:t>‹#›</a:t>
            </a:fld>
            <a:endParaRPr lang="en-US" alt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91782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3"/>
          <p:cNvSpPr>
            <a:spLocks noGrp="1" noChangeArrowheads="1"/>
          </p:cNvSpPr>
          <p:nvPr>
            <p:ph type="sldNum" sz="quarter" idx="11"/>
          </p:nvPr>
        </p:nvSpPr>
        <p:spPr>
          <a:ln/>
        </p:spPr>
        <p:txBody>
          <a:bodyPr/>
          <a:lstStyle>
            <a:lvl1pPr>
              <a:defRPr/>
            </a:lvl1pPr>
          </a:lstStyle>
          <a:p>
            <a:pPr>
              <a:defRPr/>
            </a:pPr>
            <a:fld id="{AD2E62BB-02A7-EA4A-BB59-56AB8A97C940}" type="slidenum">
              <a:rPr lang="en-US" altLang="en-US" smtClean="0"/>
              <a:pPr>
                <a:defRPr/>
              </a:pPr>
              <a:t>‹#›</a:t>
            </a:fld>
            <a:endParaRPr lang="en-US" alt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8487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8E0D1E6F-B54B-5D45-81FC-77D5A2D32B45}" type="slidenum">
              <a:rPr lang="en-US" altLang="en-US" smtClean="0"/>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5697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3"/>
          <p:cNvSpPr>
            <a:spLocks noGrp="1" noChangeArrowheads="1"/>
          </p:cNvSpPr>
          <p:nvPr>
            <p:ph type="sldNum" sz="quarter" idx="11"/>
          </p:nvPr>
        </p:nvSpPr>
        <p:spPr>
          <a:ln/>
        </p:spPr>
        <p:txBody>
          <a:bodyPr/>
          <a:lstStyle>
            <a:lvl1pPr>
              <a:defRPr/>
            </a:lvl1pPr>
          </a:lstStyle>
          <a:p>
            <a:pPr>
              <a:defRPr/>
            </a:pPr>
            <a:fld id="{5E0F02BC-C539-E44F-ADD0-B99514FD11CD}" type="slidenum">
              <a:rPr lang="en-US" altLang="en-US" smtClean="0"/>
              <a:pPr>
                <a:defRPr/>
              </a:pPr>
              <a:t>‹#›</a:t>
            </a:fld>
            <a:endParaRPr lang="en-US" alt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7908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defRPr>
            </a:lvl1pPr>
          </a:lstStyle>
          <a:p>
            <a:pPr>
              <a:defRPr/>
            </a:pPr>
            <a:endParaRPr lang="en-US" altLang="en-US"/>
          </a:p>
        </p:txBody>
      </p:sp>
      <p:sp>
        <p:nvSpPr>
          <p:cNvPr id="116739"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fld id="{172095EF-88DF-CD4D-A2AA-0318F30D7410}" type="slidenum">
              <a:rPr lang="en-US" altLang="en-US" smtClean="0"/>
              <a:pPr>
                <a:defRPr/>
              </a:pPr>
              <a:t>‹#›</a:t>
            </a:fld>
            <a:endParaRPr lang="en-US" alt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p:nvGrpSpPr>
          <p:grpSpPr bwMode="auto">
            <a:xfrm>
              <a:off x="1728" y="2230"/>
              <a:ext cx="4027" cy="2085"/>
              <a:chOff x="1728" y="2230"/>
              <a:chExt cx="4027" cy="2085"/>
            </a:xfrm>
          </p:grpSpPr>
          <p:sp>
            <p:nvSpPr>
              <p:cNvPr id="11674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Garamond" panose="02020404030301010803" pitchFamily="18" charset="0"/>
                  <a:ea typeface="+mn-ea"/>
                  <a:cs typeface="Arial" panose="020B0604020202020204" pitchFamily="34" charset="0"/>
                </a:endParaRPr>
              </a:p>
            </p:txBody>
          </p:sp>
          <p:sp>
            <p:nvSpPr>
              <p:cNvPr id="11674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Garamond" panose="02020404030301010803" pitchFamily="18" charset="0"/>
                  <a:ea typeface="+mn-ea"/>
                  <a:cs typeface="Arial" panose="020B0604020202020204" pitchFamily="34" charset="0"/>
                </a:endParaRPr>
              </a:p>
            </p:txBody>
          </p:sp>
          <p:sp>
            <p:nvSpPr>
              <p:cNvPr id="11674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Garamond" panose="02020404030301010803" pitchFamily="18" charset="0"/>
                  <a:ea typeface="+mn-ea"/>
                  <a:cs typeface="Arial" panose="020B0604020202020204" pitchFamily="34"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74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Garamond" panose="02020404030301010803" pitchFamily="18" charset="0"/>
                  <a:ea typeface="+mn-ea"/>
                  <a:cs typeface="Arial" panose="020B0604020202020204" pitchFamily="34" charset="0"/>
                </a:endParaRPr>
              </a:p>
            </p:txBody>
          </p:sp>
        </p:grpSp>
        <p:sp>
          <p:nvSpPr>
            <p:cNvPr id="11674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latin typeface="Garamond" panose="02020404030301010803" pitchFamily="18" charset="0"/>
                <a:ea typeface="+mn-ea"/>
                <a:cs typeface="Arial" panose="020B0604020202020204" pitchFamily="34"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084 h 1906"/>
                <a:gd name="T4" fmla="*/ 5884 w 5740"/>
                <a:gd name="T5" fmla="*/ 1084 h 1906"/>
                <a:gd name="T6" fmla="*/ 5884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6749"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6750"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anose="020B0604020202020204" pitchFamily="34" charset="0"/>
                <a:ea typeface="+mn-ea"/>
                <a:cs typeface="Arial" panose="020B0604020202020204" pitchFamily="34" charset="0"/>
              </a:defRPr>
            </a:lvl1pPr>
          </a:lstStyle>
          <a:p>
            <a:pPr>
              <a:defRPr/>
            </a:pPr>
            <a:endParaRPr lang="en-US" altLang="en-US"/>
          </a:p>
        </p:txBody>
      </p:sp>
      <p:sp>
        <p:nvSpPr>
          <p:cNvPr id="116751"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005808744"/>
      </p:ext>
    </p:extLst>
  </p:cSld>
  <p:clrMap bg1="dk2" tx1="lt1" bg2="dk1" tx2="lt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xStyles>
    <p:titleStyle>
      <a:lvl1pPr algn="ctr" rtl="0" eaLnBrk="1" fontAlgn="base" hangingPunct="1">
        <a:spcBef>
          <a:spcPct val="0"/>
        </a:spcBef>
        <a:spcAft>
          <a:spcPct val="0"/>
        </a:spcAft>
        <a:defRPr sz="4400" b="1" kern="1200">
          <a:solidFill>
            <a:schemeClr val="tx2"/>
          </a:solidFill>
          <a:effectLst>
            <a:outerShdw blurRad="38100" dist="38100" dir="2700000" algn="tl">
              <a:srgbClr val="000000"/>
            </a:outerShdw>
          </a:effectLst>
          <a:latin typeface="+mj-lt"/>
          <a:ea typeface="Arial" charset="0"/>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Arial" charset="0"/>
          <a:cs typeface="Arial" panose="020B0604020202020204" pitchFamily="34"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Arial" charset="0"/>
          <a:cs typeface="Arial" panose="020B0604020202020204" pitchFamily="34"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Arial" charset="0"/>
          <a:cs typeface="Arial" panose="020B0604020202020204" pitchFamily="34"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ea typeface="Arial" charset="0"/>
          <a:cs typeface="Arial" panose="020B0604020202020204" pitchFamily="34"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cs typeface="Arial" panose="020B0604020202020204" pitchFamily="34" charset="0"/>
        </a:defRPr>
      </a:lvl9pPr>
    </p:titleStyle>
    <p:bodyStyle>
      <a:lvl1pPr marL="342900" indent="-342900" algn="l" rtl="0" eaLnBrk="1" fontAlgn="base" hangingPunct="1">
        <a:spcBef>
          <a:spcPct val="20000"/>
        </a:spcBef>
        <a:spcAft>
          <a:spcPct val="0"/>
        </a:spcAft>
        <a:buClr>
          <a:schemeClr val="hlink"/>
        </a:buClr>
        <a:buSzPct val="70000"/>
        <a:buFont typeface="Wingdings" charset="2"/>
        <a:buChar char="n"/>
        <a:defRPr sz="3200" kern="1200">
          <a:solidFill>
            <a:schemeClr val="tx1"/>
          </a:solidFill>
          <a:effectLst>
            <a:outerShdw blurRad="38100" dist="38100" dir="2700000" algn="tl">
              <a:srgbClr val="000000"/>
            </a:outerShdw>
          </a:effectLst>
          <a:latin typeface="+mn-lt"/>
          <a:ea typeface="Arial" charset="0"/>
          <a:cs typeface="+mn-cs"/>
        </a:defRPr>
      </a:lvl1pPr>
      <a:lvl2pPr marL="742950" indent="-285750" algn="l" rtl="0" eaLnBrk="1" fontAlgn="base" hangingPunct="1">
        <a:spcBef>
          <a:spcPct val="20000"/>
        </a:spcBef>
        <a:spcAft>
          <a:spcPct val="0"/>
        </a:spcAft>
        <a:buClr>
          <a:schemeClr val="accent2"/>
        </a:buClr>
        <a:buSzPct val="70000"/>
        <a:buFont typeface="Wingdings" charset="2"/>
        <a:buChar char="n"/>
        <a:defRPr sz="2800" kern="12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1" fontAlgn="base" hangingPunct="1">
        <a:spcBef>
          <a:spcPct val="20000"/>
        </a:spcBef>
        <a:spcAft>
          <a:spcPct val="0"/>
        </a:spcAft>
        <a:buClr>
          <a:schemeClr val="tx2"/>
        </a:buClr>
        <a:buSzPct val="70000"/>
        <a:buFont typeface="Wingdings" charset="2"/>
        <a:buChar char="n"/>
        <a:defRPr sz="2400" kern="12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1" fontAlgn="base" hangingPunct="1">
        <a:spcBef>
          <a:spcPct val="20000"/>
        </a:spcBef>
        <a:spcAft>
          <a:spcPct val="0"/>
        </a:spcAft>
        <a:buClr>
          <a:schemeClr val="accent2"/>
        </a:buClr>
        <a:buSzPct val="70000"/>
        <a:buFont typeface="Wingdings" charset="2"/>
        <a:buChar char="n"/>
        <a:defRPr sz="2000" kern="12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1" fontAlgn="base" hangingPunct="1">
        <a:spcBef>
          <a:spcPct val="20000"/>
        </a:spcBef>
        <a:spcAft>
          <a:spcPct val="0"/>
        </a:spcAft>
        <a:buClr>
          <a:schemeClr val="hlink"/>
        </a:buClr>
        <a:buSzPct val="70000"/>
        <a:buFont typeface="Wingdings" charset="2"/>
        <a:buChar char="n"/>
        <a:defRPr sz="2000" kern="1200">
          <a:solidFill>
            <a:schemeClr val="tx1"/>
          </a:solidFill>
          <a:effectLst>
            <a:outerShdw blurRad="38100" dist="38100" dir="2700000" algn="tl">
              <a:srgbClr val="000000"/>
            </a:outerShdw>
          </a:effectLst>
          <a:latin typeface="+mn-lt"/>
          <a:ea typeface="Arial"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12seeds.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prisonmission.org/" TargetMode="External"/><Relationship Id="rId2" Type="http://schemas.openxmlformats.org/officeDocument/2006/relationships/hyperlink" Target="mailto:dwight@prisonmission.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11E9-F1E7-4CA0-8EE3-12B8996D0846}"/>
              </a:ext>
            </a:extLst>
          </p:cNvPr>
          <p:cNvSpPr>
            <a:spLocks noGrp="1"/>
          </p:cNvSpPr>
          <p:nvPr>
            <p:ph type="title"/>
          </p:nvPr>
        </p:nvSpPr>
        <p:spPr>
          <a:xfrm>
            <a:off x="685800" y="3124200"/>
            <a:ext cx="7391400" cy="857250"/>
          </a:xfrm>
        </p:spPr>
        <p:txBody>
          <a:bodyPr>
            <a:normAutofit fontScale="90000"/>
          </a:bodyPr>
          <a:lstStyle/>
          <a:p>
            <a:r>
              <a:rPr lang="en-US" dirty="0">
                <a:solidFill>
                  <a:srgbClr val="FFC000"/>
                </a:solidFill>
              </a:rPr>
              <a:t>Welcome!</a:t>
            </a:r>
            <a:br>
              <a:rPr lang="en-US" dirty="0">
                <a:solidFill>
                  <a:srgbClr val="FFC000"/>
                </a:solidFill>
              </a:rPr>
            </a:br>
            <a:br>
              <a:rPr lang="en-US" dirty="0">
                <a:solidFill>
                  <a:srgbClr val="FFC000"/>
                </a:solidFill>
              </a:rPr>
            </a:br>
            <a:r>
              <a:rPr lang="en-US" dirty="0">
                <a:solidFill>
                  <a:srgbClr val="FFC000"/>
                </a:solidFill>
              </a:rPr>
              <a:t>12 Biblical Principles for Relationships for the Incarcerated and Correctional Officers</a:t>
            </a:r>
          </a:p>
        </p:txBody>
      </p:sp>
      <p:sp>
        <p:nvSpPr>
          <p:cNvPr id="3" name="Content Placeholder 2">
            <a:extLst>
              <a:ext uri="{FF2B5EF4-FFF2-40B4-BE49-F238E27FC236}">
                <a16:creationId xmlns:a16="http://schemas.microsoft.com/office/drawing/2014/main" id="{E8881C76-3B11-4B13-8B51-E277266ECDD3}"/>
              </a:ext>
            </a:extLst>
          </p:cNvPr>
          <p:cNvSpPr>
            <a:spLocks noGrp="1"/>
          </p:cNvSpPr>
          <p:nvPr>
            <p:ph idx="1"/>
          </p:nvPr>
        </p:nvSpPr>
        <p:spPr>
          <a:xfrm>
            <a:off x="914400" y="914400"/>
            <a:ext cx="6172200" cy="3394472"/>
          </a:xfrm>
        </p:spPr>
        <p:txBody>
          <a:bodyPr/>
          <a:lstStyle/>
          <a:p>
            <a:r>
              <a:rPr lang="en-US" dirty="0"/>
              <a:t>Workshop</a:t>
            </a:r>
          </a:p>
        </p:txBody>
      </p:sp>
    </p:spTree>
    <p:extLst>
      <p:ext uri="{BB962C8B-B14F-4D97-AF65-F5344CB8AC3E}">
        <p14:creationId xmlns:p14="http://schemas.microsoft.com/office/powerpoint/2010/main" val="375344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US" altLang="en-US" dirty="0">
                <a:solidFill>
                  <a:schemeClr val="hlink"/>
                </a:solidFill>
                <a:latin typeface="Calibri Light" panose="020F0302020204030204" pitchFamily="34" charset="0"/>
                <a:ea typeface="+mj-ea"/>
              </a:rPr>
              <a:t>Overview of Workshop:</a:t>
            </a:r>
          </a:p>
        </p:txBody>
      </p:sp>
      <p:sp>
        <p:nvSpPr>
          <p:cNvPr id="76803" name="Rectangle 3"/>
          <p:cNvSpPr>
            <a:spLocks noGrp="1" noChangeArrowheads="1"/>
          </p:cNvSpPr>
          <p:nvPr>
            <p:ph idx="1"/>
          </p:nvPr>
        </p:nvSpPr>
        <p:spPr/>
        <p:txBody>
          <a:bodyPr/>
          <a:lstStyle/>
          <a:p>
            <a:r>
              <a:rPr lang="en-US" dirty="0">
                <a:effectLst/>
              </a:rPr>
              <a:t>Explain the need to reach not only inmates but correctional officers (CO)</a:t>
            </a:r>
          </a:p>
          <a:p>
            <a:r>
              <a:rPr lang="en-US" dirty="0">
                <a:effectLst/>
              </a:rPr>
              <a:t>Share this workshop for inmates and CO with you that you will be able to offer it to your local prison</a:t>
            </a:r>
          </a:p>
          <a:p>
            <a:r>
              <a:rPr lang="en-US" dirty="0">
                <a:effectLst/>
              </a:rPr>
              <a:t>Resources of the 12 seeds book and journal workbook for this course.</a:t>
            </a:r>
          </a:p>
          <a:p>
            <a:r>
              <a:rPr lang="en-US" dirty="0">
                <a:effectLst/>
              </a:rPr>
              <a:t>Action Steps</a:t>
            </a:r>
          </a:p>
          <a:p>
            <a:endParaRPr lang="en-US" dirty="0">
              <a:effectLst/>
            </a:endParaRPr>
          </a:p>
          <a:p>
            <a:pPr eaLnBrk="1" hangingPunct="1">
              <a:buFont typeface="Wingdings" panose="05000000000000000000" pitchFamily="2" charset="2"/>
              <a:buChar char="n"/>
              <a:defRPr/>
            </a:pPr>
            <a:endParaRPr lang="en-US" altLang="en-US" b="1" dirty="0">
              <a:effectLst>
                <a:outerShdw blurRad="38100" dist="38100" dir="2700000" algn="tl">
                  <a:srgbClr val="000000">
                    <a:alpha val="43137"/>
                  </a:srgbClr>
                </a:outerShdw>
              </a:effectLst>
              <a:latin typeface="Arial" panose="020B0604020202020204" pitchFamily="34" charset="0"/>
              <a:ea typeface="+mn-ea"/>
            </a:endParaRPr>
          </a:p>
        </p:txBody>
      </p:sp>
    </p:spTree>
    <p:extLst>
      <p:ext uri="{BB962C8B-B14F-4D97-AF65-F5344CB8AC3E}">
        <p14:creationId xmlns:p14="http://schemas.microsoft.com/office/powerpoint/2010/main" val="1715205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US" altLang="en-US" dirty="0">
                <a:solidFill>
                  <a:schemeClr val="hlink"/>
                </a:solidFill>
                <a:latin typeface="Calibri Light" panose="020F0302020204030204" pitchFamily="34" charset="0"/>
                <a:ea typeface="+mj-ea"/>
              </a:rPr>
              <a:t>Why the need to offer help to Correctional Officers?</a:t>
            </a:r>
          </a:p>
        </p:txBody>
      </p:sp>
      <p:sp>
        <p:nvSpPr>
          <p:cNvPr id="76803" name="Rectangle 3"/>
          <p:cNvSpPr>
            <a:spLocks noGrp="1" noChangeArrowheads="1"/>
          </p:cNvSpPr>
          <p:nvPr>
            <p:ph idx="1"/>
          </p:nvPr>
        </p:nvSpPr>
        <p:spPr/>
        <p:txBody>
          <a:bodyPr/>
          <a:lstStyle/>
          <a:p>
            <a:pPr eaLnBrk="1" hangingPunct="1">
              <a:buFont typeface="Wingdings" panose="05000000000000000000" pitchFamily="2" charset="2"/>
              <a:buChar char="n"/>
              <a:defRPr/>
            </a:pPr>
            <a:r>
              <a:rPr lang="en-US" altLang="en-US" b="1" dirty="0">
                <a:effectLst>
                  <a:outerShdw blurRad="38100" dist="38100" dir="2700000" algn="tl">
                    <a:srgbClr val="000000">
                      <a:alpha val="43137"/>
                    </a:srgbClr>
                  </a:outerShdw>
                </a:effectLst>
                <a:latin typeface="Arial" panose="020B0604020202020204" pitchFamily="34" charset="0"/>
                <a:ea typeface="+mn-ea"/>
              </a:rPr>
              <a:t>Example of Apostle Paul. Phil 1:12-13</a:t>
            </a:r>
          </a:p>
          <a:p>
            <a:pPr eaLnBrk="1" hangingPunct="1">
              <a:buFont typeface="Wingdings" panose="05000000000000000000" pitchFamily="2" charset="2"/>
              <a:buChar char="n"/>
              <a:defRPr/>
            </a:pPr>
            <a:r>
              <a:rPr lang="en-US" b="1" baseline="30000" dirty="0">
                <a:effectLst/>
              </a:rPr>
              <a:t>12 </a:t>
            </a:r>
            <a:r>
              <a:rPr lang="en-US" dirty="0">
                <a:effectLst/>
              </a:rPr>
              <a:t>Now I want you to know, brothers and sisters, that what has happened to me has actually served to advance the gospel. </a:t>
            </a:r>
            <a:r>
              <a:rPr lang="en-US" b="1" baseline="30000" dirty="0">
                <a:effectLst/>
              </a:rPr>
              <a:t>13 </a:t>
            </a:r>
            <a:r>
              <a:rPr lang="en-US" dirty="0">
                <a:effectLst/>
              </a:rPr>
              <a:t>As a result, it has become clear throughout the whole palace guard and to everyone else that I am in chains for Christ. </a:t>
            </a:r>
            <a:r>
              <a:rPr lang="en-US" b="1" baseline="30000" dirty="0">
                <a:effectLst/>
              </a:rPr>
              <a:t>14 </a:t>
            </a:r>
            <a:r>
              <a:rPr lang="en-US" dirty="0">
                <a:effectLst/>
              </a:rPr>
              <a:t>And because of my chains, most of the brothers and sisters have become confident in the Lord and dare all the more to proclaim the gospel without fear.</a:t>
            </a:r>
            <a:endParaRPr lang="en-US" altLang="en-US" b="1" dirty="0">
              <a:effectLst>
                <a:outerShdw blurRad="38100" dist="38100" dir="2700000" algn="tl">
                  <a:srgbClr val="000000">
                    <a:alpha val="43137"/>
                  </a:srgbClr>
                </a:outerShdw>
              </a:effectLst>
              <a:latin typeface="Arial" panose="020B0604020202020204" pitchFamily="34" charset="0"/>
              <a:ea typeface="+mn-ea"/>
            </a:endParaRPr>
          </a:p>
        </p:txBody>
      </p:sp>
    </p:spTree>
    <p:extLst>
      <p:ext uri="{BB962C8B-B14F-4D97-AF65-F5344CB8AC3E}">
        <p14:creationId xmlns:p14="http://schemas.microsoft.com/office/powerpoint/2010/main" val="2207506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US" altLang="en-US" dirty="0">
                <a:solidFill>
                  <a:schemeClr val="hlink"/>
                </a:solidFill>
                <a:latin typeface="Calibri Light" panose="020F0302020204030204" pitchFamily="34" charset="0"/>
                <a:ea typeface="+mj-ea"/>
              </a:rPr>
              <a:t>Why the need to offer help to Correctional Officers?</a:t>
            </a:r>
          </a:p>
        </p:txBody>
      </p:sp>
      <p:sp>
        <p:nvSpPr>
          <p:cNvPr id="76803" name="Rectangle 3"/>
          <p:cNvSpPr>
            <a:spLocks noGrp="1" noChangeArrowheads="1"/>
          </p:cNvSpPr>
          <p:nvPr>
            <p:ph idx="1"/>
          </p:nvPr>
        </p:nvSpPr>
        <p:spPr/>
        <p:txBody>
          <a:bodyPr/>
          <a:lstStyle/>
          <a:p>
            <a:pPr eaLnBrk="1" hangingPunct="1">
              <a:buFont typeface="Wingdings" panose="05000000000000000000" pitchFamily="2" charset="2"/>
              <a:buChar char="n"/>
              <a:defRPr/>
            </a:pPr>
            <a:r>
              <a:rPr lang="en-US" altLang="en-US" b="1" dirty="0">
                <a:effectLst>
                  <a:outerShdw blurRad="38100" dist="38100" dir="2700000" algn="tl">
                    <a:srgbClr val="000000">
                      <a:alpha val="43137"/>
                    </a:srgbClr>
                  </a:outerShdw>
                </a:effectLst>
                <a:latin typeface="Arial" panose="020B0604020202020204" pitchFamily="34" charset="0"/>
                <a:ea typeface="+mn-ea"/>
              </a:rPr>
              <a:t>Example of Apostle Paul. Phil 1:12-13</a:t>
            </a:r>
          </a:p>
          <a:p>
            <a:pPr eaLnBrk="1" hangingPunct="1">
              <a:buFont typeface="Wingdings" panose="05000000000000000000" pitchFamily="2" charset="2"/>
              <a:buChar char="n"/>
              <a:defRPr/>
            </a:pPr>
            <a:r>
              <a:rPr lang="en-US" dirty="0">
                <a:effectLst/>
              </a:rPr>
              <a:t>While in prison, he shared the gospel not just with inmates but reached the whole palace guard</a:t>
            </a:r>
            <a:endParaRPr lang="en-US" baseline="30000" dirty="0">
              <a:effectLst/>
            </a:endParaRPr>
          </a:p>
          <a:p>
            <a:pPr eaLnBrk="1" hangingPunct="1">
              <a:buFont typeface="Wingdings" panose="05000000000000000000" pitchFamily="2" charset="2"/>
              <a:buChar char="n"/>
              <a:defRPr/>
            </a:pPr>
            <a:endParaRPr lang="en-US" baseline="30000" dirty="0">
              <a:effectLst/>
            </a:endParaRPr>
          </a:p>
          <a:p>
            <a:pPr eaLnBrk="1" hangingPunct="1">
              <a:buFont typeface="Wingdings" panose="05000000000000000000" pitchFamily="2" charset="2"/>
              <a:buChar char="n"/>
              <a:defRPr/>
            </a:pPr>
            <a:endParaRPr lang="en-US" baseline="30000" dirty="0">
              <a:effectLst/>
            </a:endParaRPr>
          </a:p>
        </p:txBody>
      </p:sp>
    </p:spTree>
    <p:extLst>
      <p:ext uri="{BB962C8B-B14F-4D97-AF65-F5344CB8AC3E}">
        <p14:creationId xmlns:p14="http://schemas.microsoft.com/office/powerpoint/2010/main" val="4173864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US" altLang="en-US" dirty="0">
                <a:solidFill>
                  <a:schemeClr val="hlink"/>
                </a:solidFill>
                <a:latin typeface="Calibri Light" panose="020F0302020204030204" pitchFamily="34" charset="0"/>
                <a:ea typeface="+mj-ea"/>
              </a:rPr>
              <a:t>Why the need to offer help to Correctional Officers?</a:t>
            </a:r>
          </a:p>
        </p:txBody>
      </p:sp>
      <p:sp>
        <p:nvSpPr>
          <p:cNvPr id="76803" name="Rectangle 3"/>
          <p:cNvSpPr>
            <a:spLocks noGrp="1" noChangeArrowheads="1"/>
          </p:cNvSpPr>
          <p:nvPr>
            <p:ph idx="1"/>
          </p:nvPr>
        </p:nvSpPr>
        <p:spPr>
          <a:xfrm>
            <a:off x="457200" y="1600200"/>
            <a:ext cx="8229600" cy="4983162"/>
          </a:xfrm>
        </p:spPr>
        <p:txBody>
          <a:bodyPr>
            <a:normAutofit fontScale="92500" lnSpcReduction="20000"/>
          </a:bodyPr>
          <a:lstStyle/>
          <a:p>
            <a:pPr eaLnBrk="1" hangingPunct="1">
              <a:buFont typeface="Wingdings" panose="05000000000000000000" pitchFamily="2" charset="2"/>
              <a:buChar char="n"/>
              <a:defRPr/>
            </a:pPr>
            <a:r>
              <a:rPr lang="en-US" altLang="en-US" b="1" dirty="0">
                <a:effectLst>
                  <a:outerShdw blurRad="38100" dist="38100" dir="2700000" algn="tl">
                    <a:srgbClr val="000000">
                      <a:alpha val="43137"/>
                    </a:srgbClr>
                  </a:outerShdw>
                </a:effectLst>
                <a:latin typeface="Arial" panose="020B0604020202020204" pitchFamily="34" charset="0"/>
                <a:ea typeface="+mn-ea"/>
              </a:rPr>
              <a:t>Extremely high stress job</a:t>
            </a:r>
          </a:p>
          <a:p>
            <a:pPr eaLnBrk="1" hangingPunct="1">
              <a:buFont typeface="Wingdings" panose="05000000000000000000" pitchFamily="2" charset="2"/>
              <a:buChar char="n"/>
              <a:defRPr/>
            </a:pPr>
            <a:r>
              <a:rPr lang="en-US" altLang="en-US" b="1" dirty="0">
                <a:effectLst>
                  <a:outerShdw blurRad="38100" dist="38100" dir="2700000" algn="tl">
                    <a:srgbClr val="000000">
                      <a:alpha val="43137"/>
                    </a:srgbClr>
                  </a:outerShdw>
                </a:effectLst>
                <a:latin typeface="Arial" panose="020B0604020202020204" pitchFamily="34" charset="0"/>
                <a:ea typeface="+mn-ea"/>
              </a:rPr>
              <a:t>They are getting attacked more </a:t>
            </a:r>
          </a:p>
          <a:p>
            <a:pPr marL="0" indent="0">
              <a:buNone/>
              <a:defRPr/>
            </a:pPr>
            <a:r>
              <a:rPr lang="en-US" altLang="en-US" b="1" dirty="0">
                <a:effectLst>
                  <a:outerShdw blurRad="38100" dist="38100" dir="2700000" algn="tl">
                    <a:srgbClr val="000000">
                      <a:alpha val="43137"/>
                    </a:srgbClr>
                  </a:outerShdw>
                </a:effectLst>
                <a:latin typeface="Arial" panose="020B0604020202020204" pitchFamily="34" charset="0"/>
                <a:ea typeface="+mn-ea"/>
              </a:rPr>
              <a:t>	</a:t>
            </a:r>
            <a:r>
              <a:rPr lang="en-US" altLang="en-US" b="1" dirty="0" err="1">
                <a:effectLst>
                  <a:outerShdw blurRad="38100" dist="38100" dir="2700000" algn="tl">
                    <a:srgbClr val="000000">
                      <a:alpha val="43137"/>
                    </a:srgbClr>
                  </a:outerShdw>
                </a:effectLst>
                <a:latin typeface="Arial" panose="020B0604020202020204" pitchFamily="34" charset="0"/>
                <a:ea typeface="+mn-ea"/>
              </a:rPr>
              <a:t>i.e</a:t>
            </a:r>
            <a:r>
              <a:rPr lang="en-US" altLang="en-US" b="1" dirty="0">
                <a:effectLst>
                  <a:outerShdw blurRad="38100" dist="38100" dir="2700000" algn="tl">
                    <a:srgbClr val="000000">
                      <a:alpha val="43137"/>
                    </a:srgbClr>
                  </a:outerShdw>
                </a:effectLst>
                <a:latin typeface="Arial" panose="020B0604020202020204" pitchFamily="34" charset="0"/>
                <a:ea typeface="+mn-ea"/>
              </a:rPr>
              <a:t>, MN several murdered in 2018.</a:t>
            </a:r>
          </a:p>
          <a:p>
            <a:pPr eaLnBrk="1" hangingPunct="1">
              <a:buFont typeface="Wingdings" panose="05000000000000000000" pitchFamily="2" charset="2"/>
              <a:buChar char="n"/>
              <a:defRPr/>
            </a:pPr>
            <a:r>
              <a:rPr lang="en-US" altLang="en-US" b="1" dirty="0">
                <a:effectLst>
                  <a:outerShdw blurRad="38100" dist="38100" dir="2700000" algn="tl">
                    <a:srgbClr val="000000">
                      <a:alpha val="43137"/>
                    </a:srgbClr>
                  </a:outerShdw>
                </a:effectLst>
                <a:latin typeface="Arial" panose="020B0604020202020204" pitchFamily="34" charset="0"/>
                <a:ea typeface="+mn-ea"/>
              </a:rPr>
              <a:t>20% higher divorce rate</a:t>
            </a:r>
          </a:p>
          <a:p>
            <a:pPr eaLnBrk="1" hangingPunct="1">
              <a:buFont typeface="Wingdings" panose="05000000000000000000" pitchFamily="2" charset="2"/>
              <a:buChar char="n"/>
              <a:defRPr/>
            </a:pPr>
            <a:r>
              <a:rPr lang="en-US" altLang="en-US" b="1" dirty="0">
                <a:effectLst>
                  <a:outerShdw blurRad="38100" dist="38100" dir="2700000" algn="tl">
                    <a:srgbClr val="000000">
                      <a:alpha val="43137"/>
                    </a:srgbClr>
                  </a:outerShdw>
                </a:effectLst>
                <a:latin typeface="Arial" panose="020B0604020202020204" pitchFamily="34" charset="0"/>
                <a:ea typeface="+mn-ea"/>
              </a:rPr>
              <a:t>39% higher suicide rate</a:t>
            </a:r>
          </a:p>
          <a:p>
            <a:pPr eaLnBrk="1" hangingPunct="1">
              <a:buFont typeface="Wingdings" panose="05000000000000000000" pitchFamily="2" charset="2"/>
              <a:buChar char="n"/>
              <a:defRPr/>
            </a:pPr>
            <a:r>
              <a:rPr lang="en-US" altLang="en-US" b="1" dirty="0">
                <a:effectLst>
                  <a:outerShdw blurRad="38100" dist="38100" dir="2700000" algn="tl">
                    <a:srgbClr val="000000">
                      <a:alpha val="43137"/>
                    </a:srgbClr>
                  </a:outerShdw>
                </a:effectLst>
                <a:latin typeface="Arial" panose="020B0604020202020204" pitchFamily="34" charset="0"/>
                <a:ea typeface="+mn-ea"/>
              </a:rPr>
              <a:t>10 times higher PTSD Rates</a:t>
            </a:r>
          </a:p>
          <a:p>
            <a:pPr eaLnBrk="1" hangingPunct="1">
              <a:buFont typeface="Wingdings" panose="05000000000000000000" pitchFamily="2" charset="2"/>
              <a:buChar char="n"/>
              <a:defRPr/>
            </a:pPr>
            <a:r>
              <a:rPr lang="en-US" b="1" dirty="0">
                <a:effectLst>
                  <a:outerShdw blurRad="38100" dist="38100" dir="2700000" algn="tl">
                    <a:srgbClr val="000000">
                      <a:alpha val="43137"/>
                    </a:srgbClr>
                  </a:outerShdw>
                </a:effectLst>
                <a:latin typeface="Arial" panose="020B0604020202020204" pitchFamily="34" charset="0"/>
                <a:ea typeface="+mn-ea"/>
              </a:rPr>
              <a:t>50% Higher Heart disease</a:t>
            </a:r>
            <a:r>
              <a:rPr lang="en-US" dirty="0">
                <a:effectLst/>
              </a:rPr>
              <a:t> </a:t>
            </a:r>
          </a:p>
          <a:p>
            <a:pPr marL="0" indent="0">
              <a:buNone/>
            </a:pPr>
            <a:r>
              <a:rPr lang="en-US" dirty="0">
                <a:effectLst/>
              </a:rPr>
              <a:t>May 21, 2018  https://armorupnow.org/2018/05/21/ptsd-depression-suicide-divorce-are-highest-among-correctional-officers/</a:t>
            </a:r>
          </a:p>
          <a:p>
            <a:pPr eaLnBrk="1" hangingPunct="1">
              <a:buFont typeface="Wingdings" panose="05000000000000000000" pitchFamily="2" charset="2"/>
              <a:buChar char="n"/>
              <a:defRPr/>
            </a:pPr>
            <a:endParaRPr lang="en-US" altLang="en-US" b="1" dirty="0">
              <a:effectLst>
                <a:outerShdw blurRad="38100" dist="38100" dir="2700000" algn="tl">
                  <a:srgbClr val="000000">
                    <a:alpha val="43137"/>
                  </a:srgbClr>
                </a:outerShdw>
              </a:effectLst>
              <a:latin typeface="Arial" panose="020B0604020202020204" pitchFamily="34" charset="0"/>
              <a:ea typeface="+mn-ea"/>
            </a:endParaRPr>
          </a:p>
          <a:p>
            <a:pPr eaLnBrk="1" hangingPunct="1">
              <a:buFont typeface="Wingdings" panose="05000000000000000000" pitchFamily="2" charset="2"/>
              <a:buChar char="n"/>
              <a:defRPr/>
            </a:pPr>
            <a:endParaRPr lang="en-US" altLang="en-US" b="1" dirty="0">
              <a:effectLst>
                <a:outerShdw blurRad="38100" dist="38100" dir="2700000" algn="tl">
                  <a:srgbClr val="000000">
                    <a:alpha val="43137"/>
                  </a:srgbClr>
                </a:outerShdw>
              </a:effectLst>
              <a:latin typeface="Arial" panose="020B0604020202020204" pitchFamily="34" charset="0"/>
              <a:ea typeface="+mn-ea"/>
            </a:endParaRPr>
          </a:p>
        </p:txBody>
      </p:sp>
    </p:spTree>
    <p:extLst>
      <p:ext uri="{BB962C8B-B14F-4D97-AF65-F5344CB8AC3E}">
        <p14:creationId xmlns:p14="http://schemas.microsoft.com/office/powerpoint/2010/main" val="2744929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a:xfrm>
            <a:off x="914400" y="1314450"/>
            <a:ext cx="6720597" cy="857250"/>
          </a:xfrm>
        </p:spPr>
        <p:txBody>
          <a:bodyPr>
            <a:normAutofit fontScale="90000"/>
          </a:bodyPr>
          <a:lstStyle/>
          <a:p>
            <a:pPr eaLnBrk="1" hangingPunct="1">
              <a:defRPr/>
            </a:pPr>
            <a:r>
              <a:rPr lang="en-US" altLang="en-US" dirty="0">
                <a:solidFill>
                  <a:schemeClr val="hlink"/>
                </a:solidFill>
                <a:latin typeface="Calibri Light" panose="020F0302020204030204" pitchFamily="34" charset="0"/>
                <a:ea typeface="+mj-ea"/>
              </a:rPr>
              <a:t>Correctional Officer Among the Top Ten Most Dangerous Jobs</a:t>
            </a:r>
            <a:br>
              <a:rPr lang="en-US" altLang="en-US" dirty="0">
                <a:solidFill>
                  <a:schemeClr val="hlink"/>
                </a:solidFill>
                <a:latin typeface="Calibri Light" panose="020F0302020204030204" pitchFamily="34" charset="0"/>
                <a:ea typeface="+mj-ea"/>
              </a:rPr>
            </a:br>
            <a:endParaRPr lang="en-US" altLang="en-US" dirty="0">
              <a:solidFill>
                <a:schemeClr val="hlink"/>
              </a:solidFill>
              <a:latin typeface="Calibri Light" panose="020F0302020204030204" pitchFamily="34" charset="0"/>
              <a:ea typeface="+mj-ea"/>
            </a:endParaRPr>
          </a:p>
        </p:txBody>
      </p:sp>
      <p:sp>
        <p:nvSpPr>
          <p:cNvPr id="76803" name="Rectangle 3"/>
          <p:cNvSpPr>
            <a:spLocks noGrp="1" noChangeArrowheads="1"/>
          </p:cNvSpPr>
          <p:nvPr>
            <p:ph idx="1"/>
          </p:nvPr>
        </p:nvSpPr>
        <p:spPr>
          <a:xfrm>
            <a:off x="434097" y="2370137"/>
            <a:ext cx="8229600" cy="4525963"/>
          </a:xfrm>
        </p:spPr>
        <p:txBody>
          <a:bodyPr/>
          <a:lstStyle/>
          <a:p>
            <a:r>
              <a:rPr lang="en-US" dirty="0">
                <a:effectLst/>
              </a:rPr>
              <a:t>Inmates have a higher-than-average rate of deadly diseases like Hepatitis C, the HIV virus that causes AIDS, tuberculosis (TB), and MRSA (Methicillin Resistant Staphylococcus Aureus).</a:t>
            </a:r>
          </a:p>
          <a:p>
            <a:r>
              <a:rPr lang="en-US" dirty="0">
                <a:effectLst/>
              </a:rPr>
              <a:t> Inmates also typically have high rates of STDs (Sexually Transmitted Diseases), in the event that guards are sexually assaulted</a:t>
            </a:r>
          </a:p>
          <a:p>
            <a:pPr eaLnBrk="1" hangingPunct="1">
              <a:buFont typeface="Wingdings" panose="05000000000000000000" pitchFamily="2" charset="2"/>
              <a:buChar char="n"/>
              <a:defRPr/>
            </a:pPr>
            <a:endParaRPr lang="en-US" altLang="en-US" b="1" dirty="0">
              <a:effectLst>
                <a:outerShdw blurRad="38100" dist="38100" dir="2700000" algn="tl">
                  <a:srgbClr val="000000">
                    <a:alpha val="43137"/>
                  </a:srgbClr>
                </a:outerShdw>
              </a:effectLst>
              <a:latin typeface="Arial" panose="020B0604020202020204" pitchFamily="34" charset="0"/>
              <a:ea typeface="+mn-ea"/>
            </a:endParaRPr>
          </a:p>
        </p:txBody>
      </p:sp>
    </p:spTree>
    <p:extLst>
      <p:ext uri="{BB962C8B-B14F-4D97-AF65-F5344CB8AC3E}">
        <p14:creationId xmlns:p14="http://schemas.microsoft.com/office/powerpoint/2010/main" val="1858889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US" altLang="en-US" dirty="0">
                <a:solidFill>
                  <a:schemeClr val="hlink"/>
                </a:solidFill>
                <a:latin typeface="Calibri Light" panose="020F0302020204030204" pitchFamily="34" charset="0"/>
                <a:ea typeface="+mj-ea"/>
              </a:rPr>
              <a:t>Correctional officers also face:</a:t>
            </a:r>
          </a:p>
        </p:txBody>
      </p:sp>
      <p:sp>
        <p:nvSpPr>
          <p:cNvPr id="76803" name="Rectangle 3"/>
          <p:cNvSpPr>
            <a:spLocks noGrp="1" noChangeArrowheads="1"/>
          </p:cNvSpPr>
          <p:nvPr>
            <p:ph idx="1"/>
          </p:nvPr>
        </p:nvSpPr>
        <p:spPr>
          <a:xfrm>
            <a:off x="457200" y="1524000"/>
            <a:ext cx="8305800" cy="4724399"/>
          </a:xfrm>
        </p:spPr>
        <p:txBody>
          <a:bodyPr>
            <a:normAutofit fontScale="92500" lnSpcReduction="10000"/>
          </a:bodyPr>
          <a:lstStyle/>
          <a:p>
            <a:r>
              <a:rPr lang="en-US" dirty="0">
                <a:effectLst/>
              </a:rPr>
              <a:t>Drug addicts coming off a high.</a:t>
            </a:r>
          </a:p>
          <a:p>
            <a:r>
              <a:rPr lang="en-US" dirty="0">
                <a:effectLst/>
              </a:rPr>
              <a:t>The risk of being injured during a body or cell search.</a:t>
            </a:r>
          </a:p>
          <a:p>
            <a:r>
              <a:rPr lang="en-US" dirty="0">
                <a:effectLst/>
              </a:rPr>
              <a:t>The risk of being blindsided by an angry inmate.</a:t>
            </a:r>
          </a:p>
          <a:p>
            <a:r>
              <a:rPr lang="en-US" dirty="0">
                <a:effectLst/>
              </a:rPr>
              <a:t>The risks associated with transporting inmates.</a:t>
            </a:r>
          </a:p>
          <a:p>
            <a:r>
              <a:rPr lang="en-US" dirty="0">
                <a:effectLst/>
              </a:rPr>
              <a:t>Attacks with handmade prison weapons.</a:t>
            </a:r>
          </a:p>
          <a:p>
            <a:r>
              <a:rPr lang="en-US" dirty="0">
                <a:effectLst/>
              </a:rPr>
              <a:t>Attacks with the bare hands of inmates.</a:t>
            </a:r>
          </a:p>
          <a:p>
            <a:r>
              <a:rPr lang="en-US" dirty="0">
                <a:effectLst/>
              </a:rPr>
              <a:t>Imagine going to work and almost everyone hates you and would like to hurt you to escape.</a:t>
            </a:r>
          </a:p>
          <a:p>
            <a:endParaRPr lang="en-US" dirty="0">
              <a:effectLst/>
            </a:endParaRPr>
          </a:p>
          <a:p>
            <a:pPr eaLnBrk="1" hangingPunct="1">
              <a:buFont typeface="Wingdings" panose="05000000000000000000" pitchFamily="2" charset="2"/>
              <a:buChar char="n"/>
              <a:defRPr/>
            </a:pPr>
            <a:endParaRPr lang="en-US" altLang="en-US" b="1" dirty="0">
              <a:effectLst>
                <a:outerShdw blurRad="38100" dist="38100" dir="2700000" algn="tl">
                  <a:srgbClr val="000000">
                    <a:alpha val="43137"/>
                  </a:srgbClr>
                </a:outerShdw>
              </a:effectLst>
              <a:latin typeface="Arial" panose="020B0604020202020204" pitchFamily="34" charset="0"/>
              <a:ea typeface="+mn-ea"/>
            </a:endParaRPr>
          </a:p>
        </p:txBody>
      </p:sp>
    </p:spTree>
    <p:extLst>
      <p:ext uri="{BB962C8B-B14F-4D97-AF65-F5344CB8AC3E}">
        <p14:creationId xmlns:p14="http://schemas.microsoft.com/office/powerpoint/2010/main" val="2314916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US" altLang="en-US" dirty="0">
                <a:solidFill>
                  <a:schemeClr val="hlink"/>
                </a:solidFill>
                <a:latin typeface="Calibri Light" panose="020F0302020204030204" pitchFamily="34" charset="0"/>
                <a:ea typeface="+mj-ea"/>
              </a:rPr>
              <a:t>Other facts on Correctional Officers</a:t>
            </a:r>
          </a:p>
        </p:txBody>
      </p:sp>
      <p:sp>
        <p:nvSpPr>
          <p:cNvPr id="76803" name="Rectangle 3"/>
          <p:cNvSpPr>
            <a:spLocks noGrp="1" noChangeArrowheads="1"/>
          </p:cNvSpPr>
          <p:nvPr>
            <p:ph idx="1"/>
          </p:nvPr>
        </p:nvSpPr>
        <p:spPr/>
        <p:txBody>
          <a:bodyPr/>
          <a:lstStyle/>
          <a:p>
            <a:pPr>
              <a:buFont typeface="Wingdings" panose="05000000000000000000" pitchFamily="2" charset="2"/>
              <a:buChar char="n"/>
              <a:defRPr/>
            </a:pPr>
            <a:r>
              <a:rPr lang="en-US" dirty="0">
                <a:effectLst/>
              </a:rPr>
              <a:t>33.5% of all assaults in prisons and jails are committed by inmates against staff. </a:t>
            </a:r>
          </a:p>
          <a:p>
            <a:pPr>
              <a:buFont typeface="Wingdings" panose="05000000000000000000" pitchFamily="2" charset="2"/>
              <a:buChar char="n"/>
              <a:defRPr/>
            </a:pPr>
            <a:r>
              <a:rPr lang="en-US" dirty="0">
                <a:effectLst/>
              </a:rPr>
              <a:t>A CO's 58th birthday, on average, is their last.</a:t>
            </a:r>
          </a:p>
          <a:p>
            <a:pPr>
              <a:buFont typeface="Wingdings" panose="05000000000000000000" pitchFamily="2" charset="2"/>
              <a:buChar char="n"/>
              <a:defRPr/>
            </a:pPr>
            <a:r>
              <a:rPr lang="en-US" dirty="0">
                <a:effectLst/>
              </a:rPr>
              <a:t>A CO will be seriously assaulted at least twice in a </a:t>
            </a:r>
            <a:r>
              <a:rPr lang="en-US" b="1" dirty="0">
                <a:effectLst/>
              </a:rPr>
              <a:t>20 year</a:t>
            </a:r>
            <a:r>
              <a:rPr lang="en-US" dirty="0">
                <a:effectLst/>
              </a:rPr>
              <a:t> career. </a:t>
            </a:r>
          </a:p>
          <a:p>
            <a:pPr>
              <a:buFont typeface="Wingdings" panose="05000000000000000000" pitchFamily="2" charset="2"/>
              <a:buChar char="n"/>
              <a:defRPr/>
            </a:pPr>
            <a:r>
              <a:rPr lang="en-US" dirty="0">
                <a:effectLst/>
              </a:rPr>
              <a:t>On average a CO will live only </a:t>
            </a:r>
            <a:r>
              <a:rPr lang="en-US" b="1" dirty="0">
                <a:effectLst/>
              </a:rPr>
              <a:t>18 months</a:t>
            </a:r>
            <a:r>
              <a:rPr lang="en-US" dirty="0">
                <a:effectLst/>
              </a:rPr>
              <a:t> after retirement.</a:t>
            </a:r>
          </a:p>
          <a:p>
            <a:pPr>
              <a:buFont typeface="Wingdings" panose="05000000000000000000" pitchFamily="2" charset="2"/>
              <a:buChar char="n"/>
              <a:defRPr/>
            </a:pPr>
            <a:r>
              <a:rPr lang="en-US" dirty="0">
                <a:effectLst>
                  <a:outerShdw blurRad="38100" dist="38100" dir="2700000" algn="tl">
                    <a:srgbClr val="000000">
                      <a:alpha val="43137"/>
                    </a:srgbClr>
                  </a:outerShdw>
                </a:effectLst>
                <a:ea typeface="+mn-ea"/>
              </a:rPr>
              <a:t>http://www.corrections.com/news/article/30096-beating-the-odds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431A-A640-46F3-B0DE-5D2B1FC123BA}"/>
              </a:ext>
            </a:extLst>
          </p:cNvPr>
          <p:cNvSpPr>
            <a:spLocks noGrp="1"/>
          </p:cNvSpPr>
          <p:nvPr>
            <p:ph type="title"/>
          </p:nvPr>
        </p:nvSpPr>
        <p:spPr/>
        <p:txBody>
          <a:bodyPr/>
          <a:lstStyle/>
          <a:p>
            <a:endParaRPr lang="en-US"/>
          </a:p>
        </p:txBody>
      </p:sp>
      <p:pic>
        <p:nvPicPr>
          <p:cNvPr id="2050" name="Picture 2" descr="12 seeds book cover">
            <a:extLst>
              <a:ext uri="{FF2B5EF4-FFF2-40B4-BE49-F238E27FC236}">
                <a16:creationId xmlns:a16="http://schemas.microsoft.com/office/drawing/2014/main" id="{C1539E71-3F34-4757-9864-B5C126CBE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094"/>
          <a:stretch>
            <a:fillRect/>
          </a:stretch>
        </p:blipFill>
        <p:spPr bwMode="auto">
          <a:xfrm>
            <a:off x="2133600" y="43919"/>
            <a:ext cx="4605838" cy="67701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Content Placeholder 2">
            <a:extLst>
              <a:ext uri="{FF2B5EF4-FFF2-40B4-BE49-F238E27FC236}">
                <a16:creationId xmlns:a16="http://schemas.microsoft.com/office/drawing/2014/main" id="{2C13ACCD-63FC-4FD9-8F06-EE07F891131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850134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6ECE-47FD-417D-A27A-9EAF737D85E0}"/>
              </a:ext>
            </a:extLst>
          </p:cNvPr>
          <p:cNvSpPr>
            <a:spLocks noGrp="1"/>
          </p:cNvSpPr>
          <p:nvPr>
            <p:ph type="title"/>
          </p:nvPr>
        </p:nvSpPr>
        <p:spPr/>
        <p:txBody>
          <a:bodyPr/>
          <a:lstStyle/>
          <a:p>
            <a:r>
              <a:rPr lang="en-US" dirty="0"/>
              <a:t>12 Seeds for Successful Relationships</a:t>
            </a:r>
          </a:p>
        </p:txBody>
      </p:sp>
      <p:sp>
        <p:nvSpPr>
          <p:cNvPr id="3" name="Content Placeholder 2">
            <a:extLst>
              <a:ext uri="{FF2B5EF4-FFF2-40B4-BE49-F238E27FC236}">
                <a16:creationId xmlns:a16="http://schemas.microsoft.com/office/drawing/2014/main" id="{303C2551-3082-4892-A4ED-51F810CFD014}"/>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POOR RELATIONSHIPS = many costs,   much pain</a:t>
            </a:r>
          </a:p>
          <a:p>
            <a:r>
              <a:rPr lang="en-US" dirty="0">
                <a:latin typeface="Arial" panose="020B0604020202020204" pitchFamily="34" charset="0"/>
                <a:cs typeface="Arial" panose="020B0604020202020204" pitchFamily="34" charset="0"/>
              </a:rPr>
              <a:t>GOOD RELATIONSHIPS = many benefits much joy!</a:t>
            </a:r>
          </a:p>
          <a:p>
            <a:r>
              <a:rPr lang="en-US" dirty="0">
                <a:latin typeface="Arial" panose="020B0604020202020204" pitchFamily="34" charset="0"/>
                <a:cs typeface="Arial" panose="020B0604020202020204" pitchFamily="34" charset="0"/>
              </a:rPr>
              <a:t>Everyone can  improve their relationships!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hlinkClick r:id="rId2"/>
              </a:rPr>
              <a:t>www.12seeds.com</a:t>
            </a:r>
            <a:r>
              <a:rPr lang="en-US" dirty="0">
                <a:latin typeface="Arial" panose="020B0604020202020204" pitchFamily="34" charset="0"/>
                <a:cs typeface="Arial" panose="020B0604020202020204" pitchFamily="34" charset="0"/>
              </a:rPr>
              <a:t>  for books and resources</a:t>
            </a:r>
          </a:p>
        </p:txBody>
      </p:sp>
    </p:spTree>
    <p:extLst>
      <p:ext uri="{BB962C8B-B14F-4D97-AF65-F5344CB8AC3E}">
        <p14:creationId xmlns:p14="http://schemas.microsoft.com/office/powerpoint/2010/main" val="305025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249FA-8C0E-4370-953C-C05A6BDDFC0B}"/>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7AFDCEAF-95B1-4FC0-ADCD-4F15BC6B6BD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52400"/>
            <a:ext cx="5791200" cy="7494494"/>
          </a:xfrm>
        </p:spPr>
      </p:pic>
    </p:spTree>
    <p:extLst>
      <p:ext uri="{BB962C8B-B14F-4D97-AF65-F5344CB8AC3E}">
        <p14:creationId xmlns:p14="http://schemas.microsoft.com/office/powerpoint/2010/main" val="347665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EBD786D-3C63-4D49-A364-E4BA140069A1}"/>
              </a:ext>
            </a:extLst>
          </p:cNvPr>
          <p:cNvSpPr>
            <a:spLocks noGrp="1"/>
          </p:cNvSpPr>
          <p:nvPr>
            <p:ph type="title"/>
          </p:nvPr>
        </p:nvSpPr>
        <p:spPr>
          <a:ln w="28575">
            <a:solidFill>
              <a:schemeClr val="bg2"/>
            </a:solidFill>
            <a:miter lim="800000"/>
            <a:headEnd/>
            <a:tailEnd/>
          </a:ln>
        </p:spPr>
        <p:txBody>
          <a:bodyPr/>
          <a:lstStyle/>
          <a:p>
            <a:r>
              <a:rPr lang="en-US" altLang="en-US" dirty="0">
                <a:solidFill>
                  <a:srgbClr val="FFC000"/>
                </a:solidFill>
                <a:effectLst/>
                <a:latin typeface="Arial" panose="020B0604020202020204" pitchFamily="34" charset="0"/>
              </a:rPr>
              <a:t>Why Prison Ministry??</a:t>
            </a:r>
            <a:endParaRPr lang="en-US" altLang="en-US" dirty="0">
              <a:solidFill>
                <a:srgbClr val="FFC000"/>
              </a:solidFill>
              <a:effectLst/>
            </a:endParaRPr>
          </a:p>
        </p:txBody>
      </p:sp>
      <p:sp>
        <p:nvSpPr>
          <p:cNvPr id="19459" name="Content Placeholder 2">
            <a:extLst>
              <a:ext uri="{FF2B5EF4-FFF2-40B4-BE49-F238E27FC236}">
                <a16:creationId xmlns:a16="http://schemas.microsoft.com/office/drawing/2014/main" id="{113FF66A-ADCA-498B-8A7B-74FF3FB88C06}"/>
              </a:ext>
            </a:extLst>
          </p:cNvPr>
          <p:cNvSpPr>
            <a:spLocks noGrp="1" noChangeArrowheads="1"/>
          </p:cNvSpPr>
          <p:nvPr>
            <p:ph idx="1"/>
          </p:nvPr>
        </p:nvSpPr>
        <p:spPr/>
        <p:txBody>
          <a:bodyPr/>
          <a:lstStyle/>
          <a:p>
            <a:pPr>
              <a:buClr>
                <a:schemeClr val="bg2"/>
              </a:buClr>
            </a:pPr>
            <a:r>
              <a:rPr lang="en-US" altLang="en-US" b="1" dirty="0">
                <a:effectLst/>
                <a:latin typeface="Arial" panose="020B0604020202020204" pitchFamily="34" charset="0"/>
              </a:rPr>
              <a:t>There are 2.2 million men and women prison inmates in the US</a:t>
            </a:r>
          </a:p>
          <a:p>
            <a:pPr>
              <a:buClr>
                <a:schemeClr val="bg2"/>
              </a:buClr>
            </a:pPr>
            <a:r>
              <a:rPr lang="en-US" altLang="en-US" b="1" dirty="0">
                <a:effectLst/>
                <a:latin typeface="Arial" panose="020B0604020202020204" pitchFamily="34" charset="0"/>
              </a:rPr>
              <a:t>2/3 of released inmates will return to prison within 3 years</a:t>
            </a:r>
          </a:p>
          <a:p>
            <a:pPr>
              <a:buClr>
                <a:schemeClr val="bg2"/>
              </a:buClr>
            </a:pPr>
            <a:r>
              <a:rPr lang="en-US" altLang="en-US" b="1" i="1" dirty="0">
                <a:effectLst/>
                <a:latin typeface="Arial" panose="020B0604020202020204" pitchFamily="34" charset="0"/>
              </a:rPr>
              <a:t>"Prison Ministry is </a:t>
            </a:r>
            <a:r>
              <a:rPr lang="en-US" altLang="en-US" b="1" i="1" u="sng" dirty="0">
                <a:effectLst/>
                <a:latin typeface="Arial" panose="020B0604020202020204" pitchFamily="34" charset="0"/>
              </a:rPr>
              <a:t>The Most Fruitful Mission Field</a:t>
            </a:r>
            <a:r>
              <a:rPr lang="en-US" altLang="en-US" b="1" i="1" dirty="0">
                <a:effectLst/>
                <a:latin typeface="Arial" panose="020B0604020202020204" pitchFamily="34" charset="0"/>
              </a:rPr>
              <a:t> in Our Country"</a:t>
            </a:r>
            <a:r>
              <a:rPr lang="en-US" altLang="en-US" b="1" dirty="0">
                <a:effectLst/>
                <a:latin typeface="Arial" panose="020B0604020202020204" pitchFamily="34" charset="0"/>
              </a:rPr>
              <a:t> - Lennie Spitale, author of the book, "Prison Ministry“</a:t>
            </a:r>
          </a:p>
          <a:p>
            <a:pPr>
              <a:buClr>
                <a:schemeClr val="bg2"/>
              </a:buClr>
            </a:pPr>
            <a:r>
              <a:rPr lang="en-US" altLang="en-US" b="1" dirty="0">
                <a:effectLst/>
                <a:latin typeface="Arial" panose="020B0604020202020204" pitchFamily="34" charset="0"/>
              </a:rPr>
              <a:t>Heb.13:3 “Remember the prisoners…</a:t>
            </a:r>
          </a:p>
          <a:p>
            <a:endParaRPr lang="en-US" altLang="en-US" b="1" dirty="0">
              <a:effectLst/>
              <a:latin typeface="Arial" panose="020B0604020202020204" pitchFamily="34" charset="0"/>
            </a:endParaRPr>
          </a:p>
          <a:p>
            <a:endParaRPr lang="en-US" altLang="en-US" dirty="0">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4BDC7-5540-488E-85DE-BEA6F2552D6C}"/>
              </a:ext>
            </a:extLst>
          </p:cNvPr>
          <p:cNvSpPr>
            <a:spLocks noGrp="1"/>
          </p:cNvSpPr>
          <p:nvPr>
            <p:ph type="title"/>
          </p:nvPr>
        </p:nvSpPr>
        <p:spPr/>
        <p:txBody>
          <a:bodyPr/>
          <a:lstStyle/>
          <a:p>
            <a:endParaRPr lang="en-US"/>
          </a:p>
        </p:txBody>
      </p:sp>
      <p:pic>
        <p:nvPicPr>
          <p:cNvPr id="5" name="Content Placeholder 4" descr="A close up of a piece of paper&#10;&#10;Description automatically generated">
            <a:extLst>
              <a:ext uri="{FF2B5EF4-FFF2-40B4-BE49-F238E27FC236}">
                <a16:creationId xmlns:a16="http://schemas.microsoft.com/office/drawing/2014/main" id="{E58CC5BB-C11A-4A6C-9EC2-ECFCE520853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7389"/>
          <a:stretch/>
        </p:blipFill>
        <p:spPr>
          <a:xfrm>
            <a:off x="-76200" y="244913"/>
            <a:ext cx="9372600" cy="6381345"/>
          </a:xfrm>
        </p:spPr>
      </p:pic>
    </p:spTree>
    <p:extLst>
      <p:ext uri="{BB962C8B-B14F-4D97-AF65-F5344CB8AC3E}">
        <p14:creationId xmlns:p14="http://schemas.microsoft.com/office/powerpoint/2010/main" val="190452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2E045-E154-442A-A593-A1FEE9F7CF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09BAF0F-F5E4-41A3-9C80-1F7D607B9C8E}"/>
              </a:ext>
            </a:extLst>
          </p:cNvPr>
          <p:cNvSpPr>
            <a:spLocks noGrp="1"/>
          </p:cNvSpPr>
          <p:nvPr>
            <p:ph idx="1"/>
          </p:nvPr>
        </p:nvSpPr>
        <p:spPr/>
        <p:txBody>
          <a:bodyPr/>
          <a:lstStyle/>
          <a:p>
            <a:endParaRPr lang="en-US" dirty="0"/>
          </a:p>
        </p:txBody>
      </p:sp>
      <p:pic>
        <p:nvPicPr>
          <p:cNvPr id="4" name="Content Placeholder 4" descr="A close up of a piece of paper&#10;&#10;Description automatically generated">
            <a:extLst>
              <a:ext uri="{FF2B5EF4-FFF2-40B4-BE49-F238E27FC236}">
                <a16:creationId xmlns:a16="http://schemas.microsoft.com/office/drawing/2014/main" id="{C1350D93-7147-4BFD-AABF-48DC53D90C4D}"/>
              </a:ext>
            </a:extLst>
          </p:cNvPr>
          <p:cNvPicPr>
            <a:picLocks noChangeAspect="1"/>
          </p:cNvPicPr>
          <p:nvPr/>
        </p:nvPicPr>
        <p:blipFill rotWithShape="1">
          <a:blip r:embed="rId2">
            <a:extLst>
              <a:ext uri="{28A0092B-C50C-407E-A947-70E740481C1C}">
                <a14:useLocalDpi xmlns:a14="http://schemas.microsoft.com/office/drawing/2010/main" val="0"/>
              </a:ext>
            </a:extLst>
          </a:blip>
          <a:srcRect t="51174"/>
          <a:stretch/>
        </p:blipFill>
        <p:spPr bwMode="auto">
          <a:xfrm>
            <a:off x="-402861" y="577752"/>
            <a:ext cx="9546861" cy="603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8664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46F1F-C0AC-4EA8-ACFD-17F7665F2F8C}"/>
              </a:ext>
            </a:extLst>
          </p:cNvPr>
          <p:cNvSpPr>
            <a:spLocks noGrp="1"/>
          </p:cNvSpPr>
          <p:nvPr>
            <p:ph type="title"/>
          </p:nvPr>
        </p:nvSpPr>
        <p:spPr/>
        <p:txBody>
          <a:bodyPr/>
          <a:lstStyle/>
          <a:p>
            <a:endParaRPr lang="en-US"/>
          </a:p>
        </p:txBody>
      </p:sp>
      <p:pic>
        <p:nvPicPr>
          <p:cNvPr id="5" name="Content Placeholder 4" descr="A close up of text on a black background&#10;&#10;Description automatically generated">
            <a:extLst>
              <a:ext uri="{FF2B5EF4-FFF2-40B4-BE49-F238E27FC236}">
                <a16:creationId xmlns:a16="http://schemas.microsoft.com/office/drawing/2014/main" id="{C374DD29-3F52-419F-8E4E-7DD69A7FB7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61818" b="33270"/>
          <a:stretch/>
        </p:blipFill>
        <p:spPr>
          <a:xfrm>
            <a:off x="381000" y="144326"/>
            <a:ext cx="4914900" cy="6637474"/>
          </a:xfrm>
        </p:spPr>
      </p:pic>
      <p:pic>
        <p:nvPicPr>
          <p:cNvPr id="6" name="Content Placeholder 4" descr="A close up of text on a black background&#10;&#10;Description automatically generated">
            <a:extLst>
              <a:ext uri="{FF2B5EF4-FFF2-40B4-BE49-F238E27FC236}">
                <a16:creationId xmlns:a16="http://schemas.microsoft.com/office/drawing/2014/main" id="{5D833DFD-C4C4-47ED-9435-FCD5D63D957C}"/>
              </a:ext>
            </a:extLst>
          </p:cNvPr>
          <p:cNvPicPr>
            <a:picLocks noChangeAspect="1"/>
          </p:cNvPicPr>
          <p:nvPr/>
        </p:nvPicPr>
        <p:blipFill rotWithShape="1">
          <a:blip r:embed="rId2">
            <a:extLst>
              <a:ext uri="{28A0092B-C50C-407E-A947-70E740481C1C}">
                <a14:useLocalDpi xmlns:a14="http://schemas.microsoft.com/office/drawing/2010/main" val="0"/>
              </a:ext>
            </a:extLst>
          </a:blip>
          <a:srcRect l="73899" t="35225" r="4448" b="11255"/>
          <a:stretch/>
        </p:blipFill>
        <p:spPr bwMode="auto">
          <a:xfrm>
            <a:off x="5486400" y="154405"/>
            <a:ext cx="3429000" cy="654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84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C25C-9CA8-4AC3-BBB5-3E45EF51052B}"/>
              </a:ext>
            </a:extLst>
          </p:cNvPr>
          <p:cNvSpPr>
            <a:spLocks noGrp="1"/>
          </p:cNvSpPr>
          <p:nvPr>
            <p:ph type="title"/>
          </p:nvPr>
        </p:nvSpPr>
        <p:spPr/>
        <p:txBody>
          <a:bodyPr/>
          <a:lstStyle/>
          <a:p>
            <a:endParaRPr lang="en-US" dirty="0"/>
          </a:p>
        </p:txBody>
      </p:sp>
      <p:pic>
        <p:nvPicPr>
          <p:cNvPr id="5" name="Content Placeholder 4" descr="A close up of text on a black background&#10;&#10;Description automatically generated">
            <a:extLst>
              <a:ext uri="{FF2B5EF4-FFF2-40B4-BE49-F238E27FC236}">
                <a16:creationId xmlns:a16="http://schemas.microsoft.com/office/drawing/2014/main" id="{CD629C77-ABFD-4E94-8E15-4744D26E67A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010" t="7128" r="27953" b="46802"/>
          <a:stretch/>
        </p:blipFill>
        <p:spPr>
          <a:xfrm>
            <a:off x="461112" y="3657600"/>
            <a:ext cx="5011699" cy="4817195"/>
          </a:xfrm>
        </p:spPr>
      </p:pic>
      <p:pic>
        <p:nvPicPr>
          <p:cNvPr id="6" name="Content Placeholder 4" descr="A close up of text on a black background&#10;&#10;Description automatically generated">
            <a:extLst>
              <a:ext uri="{FF2B5EF4-FFF2-40B4-BE49-F238E27FC236}">
                <a16:creationId xmlns:a16="http://schemas.microsoft.com/office/drawing/2014/main" id="{7FA74395-F726-446C-A96E-B84D4C356957}"/>
              </a:ext>
            </a:extLst>
          </p:cNvPr>
          <p:cNvPicPr>
            <a:picLocks noChangeAspect="1"/>
          </p:cNvPicPr>
          <p:nvPr/>
        </p:nvPicPr>
        <p:blipFill rotWithShape="1">
          <a:blip r:embed="rId2">
            <a:extLst>
              <a:ext uri="{28A0092B-C50C-407E-A947-70E740481C1C}">
                <a14:useLocalDpi xmlns:a14="http://schemas.microsoft.com/office/drawing/2010/main" val="0"/>
              </a:ext>
            </a:extLst>
          </a:blip>
          <a:srcRect l="479" t="65180" r="65492" b="3793"/>
          <a:stretch/>
        </p:blipFill>
        <p:spPr bwMode="auto">
          <a:xfrm>
            <a:off x="457200" y="228600"/>
            <a:ext cx="5015611" cy="343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descr="A close up of text on a black background&#10;&#10;Description automatically generated">
            <a:extLst>
              <a:ext uri="{FF2B5EF4-FFF2-40B4-BE49-F238E27FC236}">
                <a16:creationId xmlns:a16="http://schemas.microsoft.com/office/drawing/2014/main" id="{38BC19C7-4B4F-4861-91DB-D58259F0BB17}"/>
              </a:ext>
            </a:extLst>
          </p:cNvPr>
          <p:cNvPicPr>
            <a:picLocks noChangeAspect="1"/>
          </p:cNvPicPr>
          <p:nvPr/>
        </p:nvPicPr>
        <p:blipFill rotWithShape="1">
          <a:blip r:embed="rId2">
            <a:extLst>
              <a:ext uri="{28A0092B-C50C-407E-A947-70E740481C1C}">
                <a14:useLocalDpi xmlns:a14="http://schemas.microsoft.com/office/drawing/2010/main" val="0"/>
              </a:ext>
            </a:extLst>
          </a:blip>
          <a:srcRect l="73899" t="35225" r="4448" b="11255"/>
          <a:stretch/>
        </p:blipFill>
        <p:spPr bwMode="auto">
          <a:xfrm>
            <a:off x="5562600" y="228600"/>
            <a:ext cx="3429000" cy="654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6899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C25C-9CA8-4AC3-BBB5-3E45EF51052B}"/>
              </a:ext>
            </a:extLst>
          </p:cNvPr>
          <p:cNvSpPr>
            <a:spLocks noGrp="1"/>
          </p:cNvSpPr>
          <p:nvPr>
            <p:ph type="title"/>
          </p:nvPr>
        </p:nvSpPr>
        <p:spPr/>
        <p:txBody>
          <a:bodyPr/>
          <a:lstStyle/>
          <a:p>
            <a:endParaRPr lang="en-US"/>
          </a:p>
        </p:txBody>
      </p:sp>
      <p:pic>
        <p:nvPicPr>
          <p:cNvPr id="6" name="Content Placeholder 4" descr="A close up of text on a black background&#10;&#10;Description automatically generated">
            <a:extLst>
              <a:ext uri="{FF2B5EF4-FFF2-40B4-BE49-F238E27FC236}">
                <a16:creationId xmlns:a16="http://schemas.microsoft.com/office/drawing/2014/main" id="{2E79A453-DF6A-4579-89EB-E456A7751E54}"/>
              </a:ext>
            </a:extLst>
          </p:cNvPr>
          <p:cNvPicPr>
            <a:picLocks noChangeAspect="1"/>
          </p:cNvPicPr>
          <p:nvPr/>
        </p:nvPicPr>
        <p:blipFill rotWithShape="1">
          <a:blip r:embed="rId2">
            <a:extLst>
              <a:ext uri="{28A0092B-C50C-407E-A947-70E740481C1C}">
                <a14:useLocalDpi xmlns:a14="http://schemas.microsoft.com/office/drawing/2010/main" val="0"/>
              </a:ext>
            </a:extLst>
          </a:blip>
          <a:srcRect l="36862" t="36422" r="27953"/>
          <a:stretch/>
        </p:blipFill>
        <p:spPr bwMode="auto">
          <a:xfrm>
            <a:off x="304800" y="232572"/>
            <a:ext cx="4976104" cy="6948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4" descr="A close up of text on a black background&#10;&#10;Description automatically generated">
            <a:extLst>
              <a:ext uri="{FF2B5EF4-FFF2-40B4-BE49-F238E27FC236}">
                <a16:creationId xmlns:a16="http://schemas.microsoft.com/office/drawing/2014/main" id="{92CAC9F0-5BE5-4DD3-B487-EC909EA692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3899" t="35225" r="4448" b="11255"/>
          <a:stretch/>
        </p:blipFill>
        <p:spPr>
          <a:xfrm>
            <a:off x="5433304" y="232572"/>
            <a:ext cx="3405896" cy="6505127"/>
          </a:xfrm>
        </p:spPr>
      </p:pic>
    </p:spTree>
    <p:extLst>
      <p:ext uri="{BB962C8B-B14F-4D97-AF65-F5344CB8AC3E}">
        <p14:creationId xmlns:p14="http://schemas.microsoft.com/office/powerpoint/2010/main" val="237933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9431A-A640-46F3-B0DE-5D2B1FC123BA}"/>
              </a:ext>
            </a:extLst>
          </p:cNvPr>
          <p:cNvSpPr>
            <a:spLocks noGrp="1"/>
          </p:cNvSpPr>
          <p:nvPr>
            <p:ph type="title"/>
          </p:nvPr>
        </p:nvSpPr>
        <p:spPr/>
        <p:txBody>
          <a:bodyPr/>
          <a:lstStyle/>
          <a:p>
            <a:endParaRPr lang="en-US"/>
          </a:p>
        </p:txBody>
      </p:sp>
      <p:pic>
        <p:nvPicPr>
          <p:cNvPr id="5" name="Content Placeholder 4" descr="A close up of text on a white background&#10;&#10;Description automatically generated">
            <a:extLst>
              <a:ext uri="{FF2B5EF4-FFF2-40B4-BE49-F238E27FC236}">
                <a16:creationId xmlns:a16="http://schemas.microsoft.com/office/drawing/2014/main" id="{295E49AD-DFA7-4990-93BF-6282DC658254}"/>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08"/>
          <a:stretch/>
        </p:blipFill>
        <p:spPr>
          <a:xfrm>
            <a:off x="-152400" y="-16476"/>
            <a:ext cx="4847776" cy="7010400"/>
          </a:xfrm>
        </p:spPr>
      </p:pic>
      <p:pic>
        <p:nvPicPr>
          <p:cNvPr id="7" name="Picture 6" descr="A screenshot of a cell phone&#10;&#10;Description automatically generated">
            <a:extLst>
              <a:ext uri="{FF2B5EF4-FFF2-40B4-BE49-F238E27FC236}">
                <a16:creationId xmlns:a16="http://schemas.microsoft.com/office/drawing/2014/main" id="{D7DB0DCA-02D2-4133-B3DE-F1C3B6D910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189"/>
          <a:stretch/>
        </p:blipFill>
        <p:spPr>
          <a:xfrm>
            <a:off x="4454236" y="-16476"/>
            <a:ext cx="4918364" cy="6858000"/>
          </a:xfrm>
          <a:prstGeom prst="rect">
            <a:avLst/>
          </a:prstGeom>
        </p:spPr>
      </p:pic>
    </p:spTree>
    <p:extLst>
      <p:ext uri="{BB962C8B-B14F-4D97-AF65-F5344CB8AC3E}">
        <p14:creationId xmlns:p14="http://schemas.microsoft.com/office/powerpoint/2010/main" val="3535419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Action Steps:</a:t>
            </a:r>
          </a:p>
        </p:txBody>
      </p:sp>
      <p:sp>
        <p:nvSpPr>
          <p:cNvPr id="3" name="Content Placeholder 2"/>
          <p:cNvSpPr>
            <a:spLocks noGrp="1"/>
          </p:cNvSpPr>
          <p:nvPr>
            <p:ph idx="1"/>
          </p:nvPr>
        </p:nvSpPr>
        <p:spPr/>
        <p:txBody>
          <a:bodyPr/>
          <a:lstStyle/>
          <a:p>
            <a:pPr>
              <a:buFont typeface="Wingdings" panose="05000000000000000000" pitchFamily="2" charset="2"/>
              <a:buChar char="n"/>
              <a:defRPr/>
            </a:pPr>
            <a:r>
              <a:rPr lang="en-US" dirty="0">
                <a:ea typeface="+mn-ea"/>
              </a:rPr>
              <a:t>1. Pray for the inmates and correctional officers near you. Ask God to open a door to reach out.</a:t>
            </a:r>
          </a:p>
          <a:p>
            <a:pPr>
              <a:buFont typeface="Wingdings" panose="05000000000000000000" pitchFamily="2" charset="2"/>
              <a:buChar char="n"/>
              <a:defRPr/>
            </a:pPr>
            <a:r>
              <a:rPr lang="en-US" dirty="0">
                <a:ea typeface="+mn-ea"/>
              </a:rPr>
              <a:t>2. Contact your local prison and ask permission to teach this to inmates and correction officers</a:t>
            </a:r>
          </a:p>
          <a:p>
            <a:pPr>
              <a:buFont typeface="Wingdings" panose="05000000000000000000" pitchFamily="2" charset="2"/>
              <a:buChar char="n"/>
              <a:defRPr/>
            </a:pPr>
            <a:r>
              <a:rPr lang="en-US" dirty="0">
                <a:ea typeface="+mn-ea"/>
              </a:rPr>
              <a:t>3. Organize your church to run a 12 Seeds workshop and give out PMA lessons.</a:t>
            </a:r>
          </a:p>
          <a:p>
            <a:pPr>
              <a:buFont typeface="Wingdings" panose="05000000000000000000" pitchFamily="2" charset="2"/>
              <a:buChar char="n"/>
              <a:defRPr/>
            </a:pPr>
            <a:r>
              <a:rPr lang="en-US" dirty="0">
                <a:ea typeface="+mn-ea"/>
              </a:rPr>
              <a:t>4. Volunteer your time and money to be a blessing in this fertile harvest field!</a:t>
            </a:r>
          </a:p>
          <a:p>
            <a:pPr>
              <a:buFont typeface="Wingdings" panose="05000000000000000000" pitchFamily="2" charset="2"/>
              <a:buChar char="n"/>
              <a:defRPr/>
            </a:pPr>
            <a:endParaRPr lang="en-US" dirty="0">
              <a:ea typeface="+mn-ea"/>
            </a:endParaRPr>
          </a:p>
          <a:p>
            <a:pPr>
              <a:buFont typeface="Wingdings" panose="05000000000000000000" pitchFamily="2" charset="2"/>
              <a:buChar char="n"/>
              <a:defRPr/>
            </a:pPr>
            <a:endParaRPr lang="en-US" dirty="0">
              <a:ea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Action Steps:</a:t>
            </a:r>
          </a:p>
        </p:txBody>
      </p:sp>
      <p:sp>
        <p:nvSpPr>
          <p:cNvPr id="3" name="Content Placeholder 2"/>
          <p:cNvSpPr>
            <a:spLocks noGrp="1"/>
          </p:cNvSpPr>
          <p:nvPr>
            <p:ph idx="1"/>
          </p:nvPr>
        </p:nvSpPr>
        <p:spPr/>
        <p:txBody>
          <a:bodyPr/>
          <a:lstStyle/>
          <a:p>
            <a:pPr>
              <a:buFont typeface="Wingdings" panose="05000000000000000000" pitchFamily="2" charset="2"/>
              <a:buChar char="n"/>
              <a:defRPr/>
            </a:pPr>
            <a:r>
              <a:rPr lang="en-US" dirty="0">
                <a:ea typeface="+mn-ea"/>
              </a:rPr>
              <a:t>5. Pray for God to move in hearts for this ministry and join us as partners in prayer, finances and representatives.</a:t>
            </a:r>
          </a:p>
          <a:p>
            <a:pPr>
              <a:buFont typeface="Wingdings" panose="05000000000000000000" pitchFamily="2" charset="2"/>
              <a:buChar char="n"/>
              <a:defRPr/>
            </a:pPr>
            <a:r>
              <a:rPr lang="en-US" dirty="0">
                <a:ea typeface="+mn-ea"/>
              </a:rPr>
              <a:t>6. Pray for your local jails and prisons. Seek God’s will as you are the ambassador to reach those near YOU!!!</a:t>
            </a:r>
          </a:p>
          <a:p>
            <a:pPr>
              <a:buFont typeface="Wingdings" panose="05000000000000000000" pitchFamily="2" charset="2"/>
              <a:buChar char="n"/>
              <a:defRPr/>
            </a:pPr>
            <a:r>
              <a:rPr lang="en-US" dirty="0">
                <a:ea typeface="+mn-ea"/>
              </a:rPr>
              <a:t>7. Contact Pastor Dwight for more info</a:t>
            </a:r>
          </a:p>
          <a:p>
            <a:pPr marL="0" indent="0">
              <a:buNone/>
              <a:defRPr/>
            </a:pPr>
            <a:r>
              <a:rPr lang="en-US" dirty="0">
                <a:ea typeface="+mn-ea"/>
              </a:rPr>
              <a:t>	612-423-3457   dwight@prisonmission.org</a:t>
            </a:r>
          </a:p>
          <a:p>
            <a:pPr>
              <a:buFont typeface="Wingdings" panose="05000000000000000000" pitchFamily="2" charset="2"/>
              <a:buChar char="n"/>
              <a:defRPr/>
            </a:pPr>
            <a:endParaRPr lang="en-US" dirty="0">
              <a:ea typeface="+mn-ea"/>
            </a:endParaRPr>
          </a:p>
          <a:p>
            <a:pPr>
              <a:buFont typeface="Wingdings" panose="05000000000000000000" pitchFamily="2" charset="2"/>
              <a:buChar char="n"/>
              <a:defRPr/>
            </a:pPr>
            <a:endParaRPr lang="en-US" dirty="0">
              <a:ea typeface="+mn-ea"/>
            </a:endParaRPr>
          </a:p>
        </p:txBody>
      </p:sp>
    </p:spTree>
    <p:extLst>
      <p:ext uri="{BB962C8B-B14F-4D97-AF65-F5344CB8AC3E}">
        <p14:creationId xmlns:p14="http://schemas.microsoft.com/office/powerpoint/2010/main" val="2809523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Questions? Feedback?</a:t>
            </a:r>
          </a:p>
        </p:txBody>
      </p:sp>
      <p:sp>
        <p:nvSpPr>
          <p:cNvPr id="3" name="Content Placeholder 2"/>
          <p:cNvSpPr>
            <a:spLocks noGrp="1"/>
          </p:cNvSpPr>
          <p:nvPr>
            <p:ph idx="1"/>
          </p:nvPr>
        </p:nvSpPr>
        <p:spPr/>
        <p:txBody>
          <a:bodyPr/>
          <a:lstStyle/>
          <a:p>
            <a:pPr>
              <a:buFont typeface="Wingdings" panose="05000000000000000000" pitchFamily="2" charset="2"/>
              <a:buChar char="n"/>
              <a:defRPr/>
            </a:pPr>
            <a:endParaRPr lang="en-US">
              <a:ea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mj-ea"/>
              </a:rPr>
              <a:t>Thank you!!</a:t>
            </a:r>
          </a:p>
        </p:txBody>
      </p:sp>
      <p:sp>
        <p:nvSpPr>
          <p:cNvPr id="3" name="Content Placeholder 2"/>
          <p:cNvSpPr>
            <a:spLocks noGrp="1"/>
          </p:cNvSpPr>
          <p:nvPr>
            <p:ph idx="1"/>
          </p:nvPr>
        </p:nvSpPr>
        <p:spPr/>
        <p:txBody>
          <a:bodyPr/>
          <a:lstStyle/>
          <a:p>
            <a:pPr>
              <a:buFont typeface="Wingdings" panose="05000000000000000000" pitchFamily="2" charset="2"/>
              <a:buChar char="n"/>
              <a:defRPr/>
            </a:pPr>
            <a:r>
              <a:rPr lang="en-US" dirty="0">
                <a:ea typeface="+mn-ea"/>
              </a:rPr>
              <a:t>Thanks for serving the Lord to help reach inmates and others to know the Gospel of the Grace of God!!</a:t>
            </a:r>
          </a:p>
          <a:p>
            <a:pPr>
              <a:buFont typeface="Wingdings" panose="05000000000000000000" pitchFamily="2" charset="2"/>
              <a:buChar char="n"/>
              <a:defRPr/>
            </a:pPr>
            <a:endParaRPr lang="en-US" dirty="0">
              <a:ea typeface="+mn-ea"/>
            </a:endParaRPr>
          </a:p>
          <a:p>
            <a:pPr algn="ctr">
              <a:buFont typeface="Wingdings" panose="05000000000000000000" pitchFamily="2" charset="2"/>
              <a:buChar char="n"/>
              <a:defRPr/>
            </a:pPr>
            <a:r>
              <a:rPr lang="en-US" b="1" dirty="0">
                <a:latin typeface="Arial" panose="020B0604020202020204" pitchFamily="34" charset="0"/>
                <a:ea typeface="+mn-ea"/>
              </a:rPr>
              <a:t>Contact me for more info:</a:t>
            </a:r>
          </a:p>
          <a:p>
            <a:pPr marL="0" indent="0" algn="ctr">
              <a:buNone/>
              <a:defRPr/>
            </a:pPr>
            <a:r>
              <a:rPr lang="en-US" b="1" dirty="0">
                <a:latin typeface="Arial" panose="020B0604020202020204" pitchFamily="34" charset="0"/>
                <a:ea typeface="+mn-ea"/>
              </a:rPr>
              <a:t>Pastor Dwight Anderson, 612-423-3457</a:t>
            </a:r>
          </a:p>
          <a:p>
            <a:pPr marL="0" indent="0" algn="ctr">
              <a:buNone/>
              <a:defRPr/>
            </a:pPr>
            <a:r>
              <a:rPr lang="en-US" b="1" dirty="0">
                <a:latin typeface="Arial" panose="020B0604020202020204" pitchFamily="34" charset="0"/>
                <a:ea typeface="+mn-ea"/>
                <a:hlinkClick r:id="rId2"/>
              </a:rPr>
              <a:t>dwight@prisonmission.org</a:t>
            </a:r>
            <a:r>
              <a:rPr lang="en-US" b="1" dirty="0">
                <a:latin typeface="Arial" panose="020B0604020202020204" pitchFamily="34" charset="0"/>
                <a:ea typeface="+mn-ea"/>
              </a:rPr>
              <a:t> </a:t>
            </a:r>
          </a:p>
          <a:p>
            <a:pPr marL="0" indent="0" algn="ctr">
              <a:buNone/>
              <a:defRPr/>
            </a:pPr>
            <a:r>
              <a:rPr lang="en-US" b="1" dirty="0">
                <a:latin typeface="Arial" panose="020B0604020202020204" pitchFamily="34" charset="0"/>
                <a:ea typeface="+mn-ea"/>
                <a:hlinkClick r:id="rId3"/>
              </a:rPr>
              <a:t>www.prisonmission.org</a:t>
            </a:r>
            <a:r>
              <a:rPr lang="en-US" b="1" dirty="0">
                <a:latin typeface="Arial" panose="020B0604020202020204" pitchFamily="34" charset="0"/>
                <a:ea typeface="+mn-ea"/>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95D05-2BF7-4D6A-8994-95786536BD00}"/>
              </a:ext>
            </a:extLst>
          </p:cNvPr>
          <p:cNvSpPr>
            <a:spLocks noGrp="1"/>
          </p:cNvSpPr>
          <p:nvPr>
            <p:ph type="title"/>
          </p:nvPr>
        </p:nvSpPr>
        <p:spPr>
          <a:xfrm>
            <a:off x="0" y="5486400"/>
            <a:ext cx="9144000" cy="1143000"/>
          </a:xfrm>
        </p:spPr>
        <p:txBody>
          <a:bodyPr/>
          <a:lstStyle/>
          <a:p>
            <a:pPr>
              <a:defRPr/>
            </a:pPr>
            <a:r>
              <a:rPr lang="en-US" sz="3600" i="1" dirty="0">
                <a:solidFill>
                  <a:srgbClr val="FFFF00"/>
                </a:solidFill>
                <a:effectLst>
                  <a:outerShdw blurRad="38100" dist="38100" dir="2700000" algn="tl">
                    <a:srgbClr val="000000">
                      <a:alpha val="43137"/>
                    </a:srgbClr>
                  </a:outerShdw>
                </a:effectLst>
                <a:latin typeface="Arial" panose="020B0604020202020204" pitchFamily="34" charset="0"/>
              </a:rPr>
              <a:t>“Helping inmates reach inmates!”</a:t>
            </a:r>
          </a:p>
        </p:txBody>
      </p:sp>
      <p:pic>
        <p:nvPicPr>
          <p:cNvPr id="35843" name="Picture 1">
            <a:extLst>
              <a:ext uri="{FF2B5EF4-FFF2-40B4-BE49-F238E27FC236}">
                <a16:creationId xmlns:a16="http://schemas.microsoft.com/office/drawing/2014/main" id="{1BF8B27F-3A61-462B-8964-0A69A62AB1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7913" y="1638300"/>
            <a:ext cx="69881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a:extLst>
              <a:ext uri="{FF2B5EF4-FFF2-40B4-BE49-F238E27FC236}">
                <a16:creationId xmlns:a16="http://schemas.microsoft.com/office/drawing/2014/main" id="{D80140C2-638D-445B-B839-DD6A5AAEE2F9}"/>
              </a:ext>
            </a:extLst>
          </p:cNvPr>
          <p:cNvPicPr>
            <a:picLocks noChangeAspect="1"/>
          </p:cNvPicPr>
          <p:nvPr/>
        </p:nvPicPr>
        <p:blipFill>
          <a:blip r:embed="rId3" cstate="print">
            <a:extLst>
              <a:ext uri="{28A0092B-C50C-407E-A947-70E740481C1C}">
                <a14:useLocalDpi xmlns:a14="http://schemas.microsoft.com/office/drawing/2010/main" val="0"/>
              </a:ext>
            </a:extLst>
          </a:blip>
          <a:srcRect t="2940" b="7368"/>
          <a:stretch>
            <a:fillRect/>
          </a:stretch>
        </p:blipFill>
        <p:spPr bwMode="auto">
          <a:xfrm>
            <a:off x="942975" y="195263"/>
            <a:ext cx="725805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ubtitle 2"/>
          <p:cNvSpPr>
            <a:spLocks noGrp="1"/>
          </p:cNvSpPr>
          <p:nvPr>
            <p:ph type="subTitle" sz="quarter" idx="1"/>
          </p:nvPr>
        </p:nvSpPr>
        <p:spPr>
          <a:xfrm>
            <a:off x="3083447" y="3018637"/>
            <a:ext cx="5642370" cy="1071112"/>
          </a:xfrm>
        </p:spPr>
        <p:txBody>
          <a:bodyPr>
            <a:normAutofit/>
          </a:bodyPr>
          <a:lstStyle/>
          <a:p>
            <a:pPr eaLnBrk="1" hangingPunct="1">
              <a:defRPr/>
            </a:pPr>
            <a:r>
              <a:rPr lang="en-US" altLang="en-US" b="1" dirty="0">
                <a:latin typeface="Arial" panose="020B0604020202020204" pitchFamily="34" charset="0"/>
              </a:rPr>
              <a:t>www.prisonmission.org</a:t>
            </a:r>
          </a:p>
          <a:p>
            <a:pPr eaLnBrk="1" hangingPunct="1">
              <a:defRPr/>
            </a:pPr>
            <a:endParaRPr lang="en-US" altLang="en-US" dirty="0"/>
          </a:p>
        </p:txBody>
      </p:sp>
      <p:sp>
        <p:nvSpPr>
          <p:cNvPr id="45059" name="Subtitle 2"/>
          <p:cNvSpPr txBox="1">
            <a:spLocks/>
          </p:cNvSpPr>
          <p:nvPr/>
        </p:nvSpPr>
        <p:spPr bwMode="auto">
          <a:xfrm>
            <a:off x="3278982" y="1219200"/>
            <a:ext cx="5255418" cy="179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charset="2"/>
              <a:buChar char="n"/>
              <a:defRPr sz="3200">
                <a:solidFill>
                  <a:schemeClr val="tx1"/>
                </a:solidFill>
                <a:latin typeface="Garamond" charset="0"/>
                <a:ea typeface="Arial" charset="0"/>
                <a:cs typeface="Arial" charset="0"/>
              </a:defRPr>
            </a:lvl1pPr>
            <a:lvl2pPr marL="742950" indent="-285750">
              <a:spcBef>
                <a:spcPct val="20000"/>
              </a:spcBef>
              <a:buClr>
                <a:schemeClr val="accent2"/>
              </a:buClr>
              <a:buSzPct val="70000"/>
              <a:buFont typeface="Wingdings" charset="2"/>
              <a:buChar char="n"/>
              <a:defRPr sz="2800">
                <a:solidFill>
                  <a:schemeClr val="tx1"/>
                </a:solidFill>
                <a:latin typeface="Garamond" charset="0"/>
                <a:ea typeface="Arial" charset="0"/>
                <a:cs typeface="Arial" charset="0"/>
              </a:defRPr>
            </a:lvl2pPr>
            <a:lvl3pPr marL="1143000" indent="-228600">
              <a:spcBef>
                <a:spcPct val="20000"/>
              </a:spcBef>
              <a:buClr>
                <a:schemeClr val="tx2"/>
              </a:buClr>
              <a:buSzPct val="70000"/>
              <a:buFont typeface="Wingdings" charset="2"/>
              <a:buChar char="n"/>
              <a:defRPr sz="2400">
                <a:solidFill>
                  <a:schemeClr val="tx1"/>
                </a:solidFill>
                <a:latin typeface="Garamond" charset="0"/>
                <a:ea typeface="Arial" charset="0"/>
                <a:cs typeface="Arial" charset="0"/>
              </a:defRPr>
            </a:lvl3pPr>
            <a:lvl4pPr marL="1600200" indent="-228600">
              <a:spcBef>
                <a:spcPct val="20000"/>
              </a:spcBef>
              <a:buClr>
                <a:schemeClr val="accent2"/>
              </a:buClr>
              <a:buSzPct val="70000"/>
              <a:buFont typeface="Wingdings" charset="2"/>
              <a:buChar char="n"/>
              <a:defRPr sz="2000">
                <a:solidFill>
                  <a:schemeClr val="tx1"/>
                </a:solidFill>
                <a:latin typeface="Garamond" charset="0"/>
                <a:ea typeface="Arial" charset="0"/>
                <a:cs typeface="Arial" charset="0"/>
              </a:defRPr>
            </a:lvl4pPr>
            <a:lvl5pPr marL="2057400" indent="-228600">
              <a:spcBef>
                <a:spcPct val="20000"/>
              </a:spcBef>
              <a:buClr>
                <a:schemeClr val="hlink"/>
              </a:buClr>
              <a:buSzPct val="70000"/>
              <a:buFont typeface="Wingdings" charset="2"/>
              <a:buChar char="n"/>
              <a:defRPr sz="2000">
                <a:solidFill>
                  <a:schemeClr val="tx1"/>
                </a:solidFill>
                <a:latin typeface="Garamond" charset="0"/>
                <a:ea typeface="Arial" charset="0"/>
                <a:cs typeface="Arial" charset="0"/>
              </a:defRPr>
            </a:lvl5pPr>
            <a:lvl6pPr marL="25146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Arial" charset="0"/>
                <a:cs typeface="Arial" charset="0"/>
              </a:defRPr>
            </a:lvl6pPr>
            <a:lvl7pPr marL="29718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Arial" charset="0"/>
                <a:cs typeface="Arial" charset="0"/>
              </a:defRPr>
            </a:lvl7pPr>
            <a:lvl8pPr marL="34290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Arial" charset="0"/>
                <a:cs typeface="Arial" charset="0"/>
              </a:defRPr>
            </a:lvl8pPr>
            <a:lvl9pPr marL="3886200" indent="-228600" eaLnBrk="0" fontAlgn="base" hangingPunct="0">
              <a:spcBef>
                <a:spcPct val="20000"/>
              </a:spcBef>
              <a:spcAft>
                <a:spcPct val="0"/>
              </a:spcAft>
              <a:buClr>
                <a:schemeClr val="hlink"/>
              </a:buClr>
              <a:buSzPct val="70000"/>
              <a:buFont typeface="Wingdings" charset="2"/>
              <a:buChar char="n"/>
              <a:defRPr sz="2000">
                <a:solidFill>
                  <a:schemeClr val="tx1"/>
                </a:solidFill>
                <a:latin typeface="Garamond" charset="0"/>
                <a:ea typeface="Arial" charset="0"/>
                <a:cs typeface="Arial" charset="0"/>
              </a:defRPr>
            </a:lvl9pPr>
          </a:lstStyle>
          <a:p>
            <a:pPr algn="ctr" eaLnBrk="1" hangingPunct="1">
              <a:buClrTx/>
              <a:buSzTx/>
              <a:buFont typeface="Arial" charset="0"/>
              <a:buNone/>
            </a:pPr>
            <a:r>
              <a:rPr lang="en-US" altLang="en-US" b="1" dirty="0">
                <a:latin typeface="Arial" charset="0"/>
              </a:rPr>
              <a:t>Visit our display or website</a:t>
            </a:r>
          </a:p>
          <a:p>
            <a:pPr algn="ctr" eaLnBrk="1" hangingPunct="1">
              <a:buClrTx/>
              <a:buSzTx/>
              <a:buFont typeface="Arial" charset="0"/>
              <a:buNone/>
            </a:pPr>
            <a:r>
              <a:rPr lang="en-US" altLang="en-US" b="1" dirty="0">
                <a:latin typeface="Arial" charset="0"/>
              </a:rPr>
              <a:t> to learn more!</a:t>
            </a:r>
          </a:p>
        </p:txBody>
      </p:sp>
      <p:pic>
        <p:nvPicPr>
          <p:cNvPr id="450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1351" y="340519"/>
            <a:ext cx="2571750"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399" y="3797643"/>
            <a:ext cx="4953001"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4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187959A-7CED-4227-BBF5-5CFFC260052D}"/>
              </a:ext>
            </a:extLst>
          </p:cNvPr>
          <p:cNvSpPr>
            <a:spLocks noGrp="1"/>
          </p:cNvSpPr>
          <p:nvPr>
            <p:ph type="title"/>
          </p:nvPr>
        </p:nvSpPr>
        <p:spPr>
          <a:xfrm>
            <a:off x="-1219200" y="827176"/>
            <a:ext cx="8686800" cy="628650"/>
          </a:xfrm>
        </p:spPr>
        <p:txBody>
          <a:bodyPr/>
          <a:lstStyle/>
          <a:p>
            <a:pPr eaLnBrk="1" hangingPunct="1"/>
            <a:r>
              <a:rPr lang="en-US" altLang="en-US" dirty="0">
                <a:solidFill>
                  <a:srgbClr val="FFC000"/>
                </a:solidFill>
              </a:rPr>
              <a:t>How Prison Mission </a:t>
            </a:r>
            <a:br>
              <a:rPr lang="en-US" altLang="en-US" dirty="0">
                <a:solidFill>
                  <a:srgbClr val="FFC000"/>
                </a:solidFill>
              </a:rPr>
            </a:br>
            <a:r>
              <a:rPr lang="en-US" altLang="en-US" dirty="0">
                <a:solidFill>
                  <a:srgbClr val="FFC000"/>
                </a:solidFill>
              </a:rPr>
              <a:t>Association started:</a:t>
            </a:r>
          </a:p>
        </p:txBody>
      </p:sp>
      <p:sp>
        <p:nvSpPr>
          <p:cNvPr id="8195" name="Content Placeholder 2">
            <a:extLst>
              <a:ext uri="{FF2B5EF4-FFF2-40B4-BE49-F238E27FC236}">
                <a16:creationId xmlns:a16="http://schemas.microsoft.com/office/drawing/2014/main" id="{5ED09A89-F7FE-4F6E-BBBC-08FF1FA2B8E3}"/>
              </a:ext>
            </a:extLst>
          </p:cNvPr>
          <p:cNvSpPr>
            <a:spLocks noGrp="1"/>
          </p:cNvSpPr>
          <p:nvPr>
            <p:ph idx="1"/>
          </p:nvPr>
        </p:nvSpPr>
        <p:spPr>
          <a:xfrm>
            <a:off x="571808" y="1838502"/>
            <a:ext cx="8205587" cy="4072667"/>
          </a:xfrm>
        </p:spPr>
        <p:txBody>
          <a:bodyPr/>
          <a:lstStyle/>
          <a:p>
            <a:pPr eaLnBrk="1" hangingPunct="1"/>
            <a:r>
              <a:rPr lang="en-US" altLang="en-US" dirty="0"/>
              <a:t>In 1955, Joe Mason in </a:t>
            </a:r>
          </a:p>
          <a:p>
            <a:pPr marL="0" indent="0" eaLnBrk="1" hangingPunct="1">
              <a:buNone/>
            </a:pPr>
            <a:r>
              <a:rPr lang="en-US" altLang="en-US" dirty="0"/>
              <a:t>Texas developed Bible</a:t>
            </a:r>
          </a:p>
          <a:p>
            <a:pPr marL="0" indent="0" eaLnBrk="1" hangingPunct="1">
              <a:buNone/>
            </a:pPr>
            <a:r>
              <a:rPr lang="en-US" altLang="en-US" dirty="0"/>
              <a:t> studies to help new </a:t>
            </a:r>
          </a:p>
          <a:p>
            <a:pPr marL="0" indent="0" eaLnBrk="1" hangingPunct="1">
              <a:buNone/>
            </a:pPr>
            <a:r>
              <a:rPr lang="en-US" altLang="en-US" dirty="0"/>
              <a:t>Christians become </a:t>
            </a:r>
          </a:p>
          <a:p>
            <a:pPr marL="0" indent="0" eaLnBrk="1" hangingPunct="1">
              <a:buNone/>
            </a:pPr>
            <a:r>
              <a:rPr lang="en-US" altLang="en-US" dirty="0"/>
              <a:t>grounded in the scriptures. The result was the establishment of PMA, formed with the goal of </a:t>
            </a:r>
            <a:r>
              <a:rPr lang="en-US" altLang="en-US" dirty="0">
                <a:solidFill>
                  <a:srgbClr val="FFFF00"/>
                </a:solidFill>
              </a:rPr>
              <a:t>”Reaching prisoners for Christ” </a:t>
            </a:r>
            <a:r>
              <a:rPr lang="en-US" altLang="en-US" dirty="0"/>
              <a:t>and helping them study and apply God’s Word.</a:t>
            </a:r>
          </a:p>
        </p:txBody>
      </p:sp>
      <p:pic>
        <p:nvPicPr>
          <p:cNvPr id="8196" name="Picture 4">
            <a:extLst>
              <a:ext uri="{FF2B5EF4-FFF2-40B4-BE49-F238E27FC236}">
                <a16:creationId xmlns:a16="http://schemas.microsoft.com/office/drawing/2014/main" id="{F0E6C361-C3AE-4BBA-BA9E-26C831EF5878}"/>
              </a:ext>
            </a:extLst>
          </p:cNvPr>
          <p:cNvPicPr>
            <a:picLocks noChangeAspect="1"/>
          </p:cNvPicPr>
          <p:nvPr/>
        </p:nvPicPr>
        <p:blipFill>
          <a:blip r:embed="rId2">
            <a:extLst>
              <a:ext uri="{28A0092B-C50C-407E-A947-70E740481C1C}">
                <a14:useLocalDpi xmlns:a14="http://schemas.microsoft.com/office/drawing/2010/main" val="0"/>
              </a:ext>
            </a:extLst>
          </a:blip>
          <a:srcRect l="16666" t="23334" r="15556"/>
          <a:stretch>
            <a:fillRect/>
          </a:stretch>
        </p:blipFill>
        <p:spPr bwMode="auto">
          <a:xfrm>
            <a:off x="5586613" y="1127564"/>
            <a:ext cx="3252587" cy="275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a:extLst>
              <a:ext uri="{FF2B5EF4-FFF2-40B4-BE49-F238E27FC236}">
                <a16:creationId xmlns:a16="http://schemas.microsoft.com/office/drawing/2014/main" id="{36A97ADE-C27C-4E05-8F83-1EAEAC531B8D}"/>
              </a:ext>
            </a:extLst>
          </p:cNvPr>
          <p:cNvSpPr txBox="1">
            <a:spLocks noChangeArrowheads="1"/>
          </p:cNvSpPr>
          <p:nvPr/>
        </p:nvSpPr>
        <p:spPr bwMode="auto">
          <a:xfrm>
            <a:off x="6105217" y="3874835"/>
            <a:ext cx="2466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sz="1800" dirty="0">
                <a:solidFill>
                  <a:schemeClr val="tx1"/>
                </a:solidFill>
                <a:latin typeface="Calibri" panose="020F0502020204030204" pitchFamily="34" charset="0"/>
              </a:rPr>
              <a:t>Joe and Ada Mason</a:t>
            </a:r>
          </a:p>
        </p:txBody>
      </p:sp>
    </p:spTree>
    <p:extLst>
      <p:ext uri="{BB962C8B-B14F-4D97-AF65-F5344CB8AC3E}">
        <p14:creationId xmlns:p14="http://schemas.microsoft.com/office/powerpoint/2010/main" val="165693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5EDE3-0252-45ED-BE15-BD48B1D46BFF}"/>
              </a:ext>
            </a:extLst>
          </p:cNvPr>
          <p:cNvSpPr>
            <a:spLocks noGrp="1"/>
          </p:cNvSpPr>
          <p:nvPr>
            <p:ph type="title"/>
          </p:nvPr>
        </p:nvSpPr>
        <p:spPr/>
        <p:txBody>
          <a:bodyPr/>
          <a:lstStyle/>
          <a:p>
            <a:r>
              <a:rPr lang="en-US" dirty="0">
                <a:solidFill>
                  <a:srgbClr val="FFC000"/>
                </a:solidFill>
              </a:rPr>
              <a:t>PMA has 33,000 students in USA</a:t>
            </a:r>
          </a:p>
        </p:txBody>
      </p:sp>
      <p:sp>
        <p:nvSpPr>
          <p:cNvPr id="3" name="Content Placeholder 2">
            <a:extLst>
              <a:ext uri="{FF2B5EF4-FFF2-40B4-BE49-F238E27FC236}">
                <a16:creationId xmlns:a16="http://schemas.microsoft.com/office/drawing/2014/main" id="{58C71D89-1E03-41DC-9E31-FA0DEBE3EE87}"/>
              </a:ext>
            </a:extLst>
          </p:cNvPr>
          <p:cNvSpPr>
            <a:spLocks noGrp="1"/>
          </p:cNvSpPr>
          <p:nvPr>
            <p:ph idx="1"/>
          </p:nvPr>
        </p:nvSpPr>
        <p:spPr/>
        <p:txBody>
          <a:bodyPr/>
          <a:lstStyle/>
          <a:p>
            <a:pPr>
              <a:buClr>
                <a:schemeClr val="bg2"/>
              </a:buClr>
              <a:defRPr/>
            </a:pPr>
            <a:r>
              <a:rPr lang="en-US" altLang="en-US" b="1" dirty="0">
                <a:effectLst/>
                <a:latin typeface="Arial" panose="020B0604020202020204" pitchFamily="34" charset="0"/>
              </a:rPr>
              <a:t>When our student completes all 35 lessons they may earn 6 credit hours from Berean Bible Institute, Slinger, WI.</a:t>
            </a:r>
          </a:p>
          <a:p>
            <a:pPr>
              <a:buClr>
                <a:schemeClr val="bg2"/>
              </a:buClr>
              <a:defRPr/>
            </a:pPr>
            <a:r>
              <a:rPr lang="en-US" altLang="en-US" b="1" dirty="0">
                <a:effectLst/>
                <a:latin typeface="Arial" panose="020B0604020202020204" pitchFamily="34" charset="0"/>
              </a:rPr>
              <a:t>This sets us apart from other prison ministries as we build an ongoing relationship, helping them to grow in their walk with God, with </a:t>
            </a:r>
            <a:r>
              <a:rPr lang="en-US" altLang="en-US" b="1" dirty="0" err="1">
                <a:effectLst/>
                <a:latin typeface="Arial" panose="020B0604020202020204" pitchFamily="34" charset="0"/>
              </a:rPr>
              <a:t>indepth</a:t>
            </a:r>
            <a:r>
              <a:rPr lang="en-US" altLang="en-US" b="1" dirty="0">
                <a:effectLst/>
                <a:latin typeface="Arial" panose="020B0604020202020204" pitchFamily="34" charset="0"/>
              </a:rPr>
              <a:t> Bible Study.</a:t>
            </a:r>
          </a:p>
          <a:p>
            <a:pPr marL="0" indent="0">
              <a:buClr>
                <a:schemeClr val="bg2"/>
              </a:buClr>
              <a:buNone/>
              <a:defRPr/>
            </a:pPr>
            <a:endParaRPr lang="en-US" altLang="en-US" b="1"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2221191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a:xfrm>
            <a:off x="-457200" y="586978"/>
            <a:ext cx="6172200" cy="857250"/>
          </a:xfrm>
          <a:ln w="28575">
            <a:noFill/>
            <a:miter lim="800000"/>
            <a:headEnd/>
            <a:tailEnd/>
          </a:ln>
        </p:spPr>
        <p:txBody>
          <a:bodyPr/>
          <a:lstStyle/>
          <a:p>
            <a:pPr algn="ctr" eaLnBrk="1" hangingPunct="1">
              <a:defRPr/>
            </a:pPr>
            <a:r>
              <a:rPr lang="en-US" altLang="en-US" b="1" dirty="0">
                <a:solidFill>
                  <a:srgbClr val="FFC000"/>
                </a:solidFill>
                <a:latin typeface="Arial" panose="020B0604020202020204" pitchFamily="34" charset="0"/>
              </a:rPr>
              <a:t>                            “Vision 2025 ”</a:t>
            </a:r>
          </a:p>
        </p:txBody>
      </p:sp>
      <p:sp>
        <p:nvSpPr>
          <p:cNvPr id="4099" name="Rectangle 3"/>
          <p:cNvSpPr>
            <a:spLocks noGrp="1" noChangeArrowheads="1"/>
          </p:cNvSpPr>
          <p:nvPr>
            <p:ph idx="1"/>
          </p:nvPr>
        </p:nvSpPr>
        <p:spPr>
          <a:xfrm>
            <a:off x="419100" y="2701528"/>
            <a:ext cx="8077200" cy="3394472"/>
          </a:xfrm>
        </p:spPr>
        <p:txBody>
          <a:bodyPr>
            <a:noAutofit/>
          </a:bodyPr>
          <a:lstStyle/>
          <a:p>
            <a:pPr marL="0" indent="0" algn="ctr" eaLnBrk="1" hangingPunct="1">
              <a:buNone/>
            </a:pPr>
            <a:r>
              <a:rPr lang="en-US" altLang="en-US" b="1" i="1" dirty="0"/>
              <a:t>Prison Mission Association provides Bible Correspondence courses at no cost to inmates in all 50 states with the goal of reaching prisoners for Christ, developing Godly leadership and planting Grace churches in prisons.</a:t>
            </a:r>
            <a:endParaRPr lang="en-US" altLang="en-US" dirty="0"/>
          </a:p>
        </p:txBody>
      </p:sp>
      <p:pic>
        <p:nvPicPr>
          <p:cNvPr id="3" name="Picture 2">
            <a:extLst>
              <a:ext uri="{FF2B5EF4-FFF2-40B4-BE49-F238E27FC236}">
                <a16:creationId xmlns:a16="http://schemas.microsoft.com/office/drawing/2014/main" id="{EE39ABF8-1D20-4100-8B5F-3C27971BE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86928"/>
            <a:ext cx="3270571" cy="2514600"/>
          </a:xfrm>
          <a:prstGeom prst="rect">
            <a:avLst/>
          </a:prstGeom>
        </p:spPr>
      </p:pic>
    </p:spTree>
    <p:extLst>
      <p:ext uri="{BB962C8B-B14F-4D97-AF65-F5344CB8AC3E}">
        <p14:creationId xmlns:p14="http://schemas.microsoft.com/office/powerpoint/2010/main" val="155392951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A92AA8-CB81-4C12-8325-7E07E8BCB7E0}"/>
              </a:ext>
            </a:extLst>
          </p:cNvPr>
          <p:cNvSpPr/>
          <p:nvPr/>
        </p:nvSpPr>
        <p:spPr>
          <a:xfrm>
            <a:off x="689767" y="324506"/>
            <a:ext cx="7954433" cy="1754326"/>
          </a:xfrm>
          <a:prstGeom prst="rect">
            <a:avLst/>
          </a:prstGeom>
          <a:solidFill>
            <a:srgbClr val="FFFF00"/>
          </a:solidFill>
          <a:ln w="19050">
            <a:solidFill>
              <a:schemeClr val="bg1"/>
            </a:solidFill>
          </a:ln>
          <a:effectLst>
            <a:outerShdw blurRad="50800" dist="38100" dir="13500000" algn="br" rotWithShape="0">
              <a:prstClr val="black">
                <a:alpha val="40000"/>
              </a:prstClr>
            </a:outerShdw>
          </a:effectLst>
        </p:spPr>
        <p:txBody>
          <a:bodyPr wrap="square">
            <a:spAutoFit/>
          </a:bodyPr>
          <a:lstStyle/>
          <a:p>
            <a:pPr algn="ctr"/>
            <a:r>
              <a:rPr lang="en-US" altLang="en-US" sz="3600" b="1" dirty="0">
                <a:solidFill>
                  <a:srgbClr val="C00000"/>
                </a:solidFill>
                <a:latin typeface="Arial" panose="020B0604020202020204" pitchFamily="34" charset="0"/>
              </a:rPr>
              <a:t>God has opened a door to share what God is doing behind bars with a weekly radio show:</a:t>
            </a:r>
          </a:p>
        </p:txBody>
      </p:sp>
      <p:pic>
        <p:nvPicPr>
          <p:cNvPr id="19460" name="Picture 11" descr="A person posing for the camera&#10;&#10;Description generated with very high confidence">
            <a:extLst>
              <a:ext uri="{FF2B5EF4-FFF2-40B4-BE49-F238E27FC236}">
                <a16:creationId xmlns:a16="http://schemas.microsoft.com/office/drawing/2014/main" id="{914CA0B2-14BD-440A-9264-68BFD5962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68" y="2059126"/>
            <a:ext cx="7954433" cy="447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86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3355986-63F0-490D-B482-84BD9601EE45}"/>
              </a:ext>
            </a:extLst>
          </p:cNvPr>
          <p:cNvSpPr>
            <a:spLocks noGrp="1" noChangeArrowheads="1"/>
          </p:cNvSpPr>
          <p:nvPr>
            <p:ph type="title"/>
          </p:nvPr>
        </p:nvSpPr>
        <p:spPr>
          <a:xfrm>
            <a:off x="457200" y="330200"/>
            <a:ext cx="8229600" cy="1143000"/>
          </a:xfrm>
        </p:spPr>
        <p:txBody>
          <a:bodyPr/>
          <a:lstStyle/>
          <a:p>
            <a:pPr eaLnBrk="1" hangingPunct="1"/>
            <a:r>
              <a:rPr lang="en-US" altLang="en-US" b="1" dirty="0">
                <a:solidFill>
                  <a:srgbClr val="FFC000"/>
                </a:solidFill>
                <a:effectLst/>
                <a:latin typeface="Arial" panose="020B0604020202020204" pitchFamily="34" charset="0"/>
              </a:rPr>
              <a:t>Please PRAY for Our Team</a:t>
            </a:r>
          </a:p>
        </p:txBody>
      </p:sp>
      <p:pic>
        <p:nvPicPr>
          <p:cNvPr id="10" name="Picture 4">
            <a:extLst>
              <a:ext uri="{FF2B5EF4-FFF2-40B4-BE49-F238E27FC236}">
                <a16:creationId xmlns:a16="http://schemas.microsoft.com/office/drawing/2014/main" id="{A00EC966-A21B-488A-AD3C-917388D46DC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825" y="1730375"/>
            <a:ext cx="2951163" cy="27352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couple of people posing for the camera&#10;&#10;Description generated with very high confidence">
            <a:extLst>
              <a:ext uri="{FF2B5EF4-FFF2-40B4-BE49-F238E27FC236}">
                <a16:creationId xmlns:a16="http://schemas.microsoft.com/office/drawing/2014/main" id="{4C303B77-D39C-4935-A5BD-02E0664355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713" y="1736725"/>
            <a:ext cx="4230687" cy="2735263"/>
          </a:xfrm>
          <a:prstGeom prst="rect">
            <a:avLst/>
          </a:prstGeom>
          <a:ln>
            <a:noFill/>
          </a:ln>
          <a:effectLst>
            <a:outerShdw blurRad="190500" algn="tl" rotWithShape="0">
              <a:srgbClr val="000000">
                <a:alpha val="70000"/>
              </a:srgbClr>
            </a:outerShdw>
          </a:effectLst>
        </p:spPr>
      </p:pic>
      <p:sp>
        <p:nvSpPr>
          <p:cNvPr id="12" name="TextBox 7">
            <a:extLst>
              <a:ext uri="{FF2B5EF4-FFF2-40B4-BE49-F238E27FC236}">
                <a16:creationId xmlns:a16="http://schemas.microsoft.com/office/drawing/2014/main" id="{5A17FD04-9FB1-4382-B889-591FFEB5FE33}"/>
              </a:ext>
            </a:extLst>
          </p:cNvPr>
          <p:cNvSpPr txBox="1">
            <a:spLocks noChangeArrowheads="1"/>
          </p:cNvSpPr>
          <p:nvPr/>
        </p:nvSpPr>
        <p:spPr bwMode="auto">
          <a:xfrm>
            <a:off x="1252538" y="4552950"/>
            <a:ext cx="25241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cs typeface="Arial" panose="020B0604020202020204" pitchFamily="34"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cs typeface="Arial" panose="020B0604020202020204" pitchFamily="34" charset="0"/>
              </a:defRPr>
            </a:lvl9pPr>
          </a:lstStyle>
          <a:p>
            <a:pPr algn="ctr" fontAlgn="auto">
              <a:spcBef>
                <a:spcPct val="0"/>
              </a:spcBef>
              <a:spcAft>
                <a:spcPts val="0"/>
              </a:spcAft>
              <a:buClrTx/>
              <a:buSzTx/>
              <a:buFont typeface="Wingdings" panose="05000000000000000000" pitchFamily="2" charset="2"/>
              <a:buNone/>
              <a:defRPr/>
            </a:pPr>
            <a:r>
              <a:rPr lang="en-US" altLang="en-US" sz="2100" b="1" dirty="0">
                <a:latin typeface="Arial" panose="020B0604020202020204" pitchFamily="34" charset="0"/>
              </a:rPr>
              <a:t>Dwight Anderson</a:t>
            </a:r>
          </a:p>
          <a:p>
            <a:pPr algn="ctr" fontAlgn="auto">
              <a:spcBef>
                <a:spcPct val="0"/>
              </a:spcBef>
              <a:spcAft>
                <a:spcPts val="0"/>
              </a:spcAft>
              <a:buClrTx/>
              <a:buSzTx/>
              <a:buFont typeface="Wingdings" panose="05000000000000000000" pitchFamily="2" charset="2"/>
              <a:buNone/>
              <a:defRPr/>
            </a:pPr>
            <a:r>
              <a:rPr lang="en-US" altLang="en-US" sz="2100" b="1" dirty="0">
                <a:latin typeface="Arial" panose="020B0604020202020204" pitchFamily="34" charset="0"/>
              </a:rPr>
              <a:t>Executive </a:t>
            </a:r>
          </a:p>
          <a:p>
            <a:pPr algn="ctr" fontAlgn="auto">
              <a:spcBef>
                <a:spcPct val="0"/>
              </a:spcBef>
              <a:spcAft>
                <a:spcPts val="0"/>
              </a:spcAft>
              <a:buClrTx/>
              <a:buSzTx/>
              <a:buFont typeface="Wingdings" panose="05000000000000000000" pitchFamily="2" charset="2"/>
              <a:buNone/>
              <a:defRPr/>
            </a:pPr>
            <a:r>
              <a:rPr lang="en-US" altLang="en-US" sz="2100" b="1" dirty="0">
                <a:latin typeface="Arial" panose="020B0604020202020204" pitchFamily="34" charset="0"/>
              </a:rPr>
              <a:t>Director</a:t>
            </a:r>
          </a:p>
          <a:p>
            <a:pPr algn="ctr" fontAlgn="auto">
              <a:spcBef>
                <a:spcPct val="0"/>
              </a:spcBef>
              <a:spcAft>
                <a:spcPts val="0"/>
              </a:spcAft>
              <a:buClrTx/>
              <a:buSzTx/>
              <a:buFont typeface="Wingdings" panose="05000000000000000000" pitchFamily="2" charset="2"/>
              <a:buNone/>
              <a:defRPr/>
            </a:pPr>
            <a:r>
              <a:rPr lang="en-US" altLang="en-US" sz="2100" b="1" dirty="0">
                <a:latin typeface="Arial" panose="020B0604020202020204" pitchFamily="34" charset="0"/>
              </a:rPr>
              <a:t>Minnesota</a:t>
            </a:r>
          </a:p>
        </p:txBody>
      </p:sp>
      <p:sp>
        <p:nvSpPr>
          <p:cNvPr id="13" name="Rectangle 1">
            <a:extLst>
              <a:ext uri="{FF2B5EF4-FFF2-40B4-BE49-F238E27FC236}">
                <a16:creationId xmlns:a16="http://schemas.microsoft.com/office/drawing/2014/main" id="{F1F115DC-204F-446B-9597-CF4119F6E4CD}"/>
              </a:ext>
            </a:extLst>
          </p:cNvPr>
          <p:cNvSpPr>
            <a:spLocks noChangeArrowheads="1"/>
          </p:cNvSpPr>
          <p:nvPr/>
        </p:nvSpPr>
        <p:spPr bwMode="auto">
          <a:xfrm>
            <a:off x="5686425" y="4551363"/>
            <a:ext cx="24669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defRPr/>
            </a:pPr>
            <a:r>
              <a:rPr lang="en-US" altLang="en-US" sz="2100" b="1" dirty="0">
                <a:latin typeface="Arial" panose="020B0604020202020204" pitchFamily="34" charset="0"/>
                <a:cs typeface="Arial" panose="020B0604020202020204" pitchFamily="34" charset="0"/>
              </a:rPr>
              <a:t>Karen Bodeutsch</a:t>
            </a:r>
          </a:p>
          <a:p>
            <a:pPr algn="ctr" eaLnBrk="1" hangingPunct="1">
              <a:lnSpc>
                <a:spcPct val="100000"/>
              </a:lnSpc>
              <a:spcBef>
                <a:spcPct val="0"/>
              </a:spcBef>
              <a:buFontTx/>
              <a:buNone/>
              <a:defRPr/>
            </a:pPr>
            <a:r>
              <a:rPr lang="en-US" altLang="en-US" sz="2100" b="1" dirty="0">
                <a:latin typeface="Arial" panose="020B0604020202020204" pitchFamily="34" charset="0"/>
                <a:cs typeface="Arial" panose="020B0604020202020204" pitchFamily="34" charset="0"/>
              </a:rPr>
              <a:t>Operations Manager</a:t>
            </a:r>
          </a:p>
          <a:p>
            <a:pPr algn="ctr" eaLnBrk="1" hangingPunct="1">
              <a:lnSpc>
                <a:spcPct val="100000"/>
              </a:lnSpc>
              <a:spcBef>
                <a:spcPct val="0"/>
              </a:spcBef>
              <a:buFontTx/>
              <a:buNone/>
              <a:defRPr/>
            </a:pPr>
            <a:r>
              <a:rPr lang="en-US" altLang="en-US" sz="2100" b="1" dirty="0">
                <a:latin typeface="Arial" panose="020B0604020202020204" pitchFamily="34" charset="0"/>
                <a:cs typeface="Arial" panose="020B0604020202020204" pitchFamily="34" charset="0"/>
              </a:rPr>
              <a:t>Washington</a:t>
            </a:r>
          </a:p>
        </p:txBody>
      </p:sp>
      <p:sp>
        <p:nvSpPr>
          <p:cNvPr id="28679" name="Rectangle 3">
            <a:extLst>
              <a:ext uri="{FF2B5EF4-FFF2-40B4-BE49-F238E27FC236}">
                <a16:creationId xmlns:a16="http://schemas.microsoft.com/office/drawing/2014/main" id="{33E56781-25BB-4133-863D-8CDEC8E695E8}"/>
              </a:ext>
            </a:extLst>
          </p:cNvPr>
          <p:cNvSpPr>
            <a:spLocks noChangeArrowheads="1"/>
          </p:cNvSpPr>
          <p:nvPr/>
        </p:nvSpPr>
        <p:spPr bwMode="auto">
          <a:xfrm>
            <a:off x="2514600" y="4532313"/>
            <a:ext cx="4572000"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ctr" eaLnBrk="1" hangingPunct="1"/>
            <a:r>
              <a:rPr lang="en-US" altLang="en-US" sz="2100" b="1" dirty="0">
                <a:latin typeface="Arial" panose="020B0604020202020204" pitchFamily="34" charset="0"/>
              </a:rPr>
              <a:t>Alta Soriano</a:t>
            </a:r>
          </a:p>
          <a:p>
            <a:pPr algn="ctr" eaLnBrk="1" hangingPunct="1"/>
            <a:r>
              <a:rPr lang="en-US" altLang="en-US" sz="2100" b="1" dirty="0">
                <a:latin typeface="Arial" panose="020B0604020202020204" pitchFamily="34" charset="0"/>
              </a:rPr>
              <a:t>Spanish</a:t>
            </a:r>
          </a:p>
          <a:p>
            <a:pPr algn="ctr" eaLnBrk="1" hangingPunct="1"/>
            <a:r>
              <a:rPr lang="en-US" altLang="en-US" sz="2100" b="1" dirty="0">
                <a:latin typeface="Arial" panose="020B0604020202020204" pitchFamily="34" charset="0"/>
              </a:rPr>
              <a:t>Ministry</a:t>
            </a:r>
          </a:p>
          <a:p>
            <a:pPr algn="ctr" eaLnBrk="1" hangingPunct="1"/>
            <a:r>
              <a:rPr lang="en-US" altLang="en-US" sz="2100" b="1" dirty="0">
                <a:latin typeface="Arial" panose="020B0604020202020204" pitchFamily="34" charset="0"/>
              </a:rPr>
              <a:t>Washington</a:t>
            </a:r>
          </a:p>
          <a:p>
            <a:pPr algn="ctr" eaLnBrk="1" hangingPunct="1"/>
            <a:endParaRPr lang="en-US" altLang="en-US" sz="2100" b="1" dirty="0">
              <a:latin typeface="Arial" panose="020B0604020202020204" pitchFamily="34" charset="0"/>
            </a:endParaRPr>
          </a:p>
          <a:p>
            <a:pPr algn="ctr" eaLnBrk="1" hangingPunct="1"/>
            <a:endParaRPr lang="en-US" altLang="en-US" sz="2100" b="1" dirty="0">
              <a:latin typeface="Arial" panose="020B0604020202020204" pitchFamily="34" charset="0"/>
            </a:endParaRPr>
          </a:p>
          <a:p>
            <a:pPr eaLnBrk="1" hangingPunct="1"/>
            <a:endParaRPr lang="en-US" altLang="en-US" sz="2100" b="1" dirty="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a:extLst>
              <a:ext uri="{FF2B5EF4-FFF2-40B4-BE49-F238E27FC236}">
                <a16:creationId xmlns:a16="http://schemas.microsoft.com/office/drawing/2014/main" id="{32D4DACD-954F-4090-BDEF-FA6D94A5F24F}"/>
              </a:ext>
            </a:extLst>
          </p:cNvPr>
          <p:cNvSpPr>
            <a:spLocks noGrp="1"/>
          </p:cNvSpPr>
          <p:nvPr>
            <p:ph idx="1"/>
          </p:nvPr>
        </p:nvSpPr>
        <p:spPr>
          <a:xfrm>
            <a:off x="402431" y="1910954"/>
            <a:ext cx="8124825" cy="2183606"/>
          </a:xfrm>
        </p:spPr>
        <p:txBody>
          <a:bodyPr/>
          <a:lstStyle/>
          <a:p>
            <a:pPr marL="0" indent="0" algn="ctr" eaLnBrk="1" hangingPunct="1">
              <a:buNone/>
            </a:pPr>
            <a:r>
              <a:rPr lang="en-US" altLang="en-US" b="1" dirty="0">
                <a:latin typeface="Arial" panose="020B0604020202020204" pitchFamily="34" charset="0"/>
              </a:rPr>
              <a:t>Dwight is blessed to be married to Darlene for 37 years!</a:t>
            </a:r>
          </a:p>
        </p:txBody>
      </p:sp>
      <p:sp>
        <p:nvSpPr>
          <p:cNvPr id="11267" name="TextBox 6">
            <a:extLst>
              <a:ext uri="{FF2B5EF4-FFF2-40B4-BE49-F238E27FC236}">
                <a16:creationId xmlns:a16="http://schemas.microsoft.com/office/drawing/2014/main" id="{C96DC4B7-1DAD-460F-8D4E-0B8B293F89CA}"/>
              </a:ext>
            </a:extLst>
          </p:cNvPr>
          <p:cNvSpPr txBox="1">
            <a:spLocks noChangeArrowheads="1"/>
          </p:cNvSpPr>
          <p:nvPr/>
        </p:nvSpPr>
        <p:spPr bwMode="auto">
          <a:xfrm>
            <a:off x="2274094" y="4563666"/>
            <a:ext cx="446722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75">
                <a:latin typeface="Arial" panose="020B0604020202020204" pitchFamily="34" charset="0"/>
                <a:cs typeface="Arial" panose="020B0604020202020204" pitchFamily="34" charset="0"/>
              </a:rPr>
              <a:t> </a:t>
            </a:r>
          </a:p>
          <a:p>
            <a:pPr>
              <a:lnSpc>
                <a:spcPct val="100000"/>
              </a:lnSpc>
              <a:spcBef>
                <a:spcPct val="0"/>
              </a:spcBef>
              <a:buFontTx/>
              <a:buNone/>
            </a:pPr>
            <a:endParaRPr lang="en-US" altLang="en-US" sz="1575">
              <a:latin typeface="Arial" panose="020B0604020202020204" pitchFamily="34" charset="0"/>
              <a:cs typeface="Arial" panose="020B0604020202020204" pitchFamily="34" charset="0"/>
            </a:endParaRPr>
          </a:p>
        </p:txBody>
      </p:sp>
      <p:sp>
        <p:nvSpPr>
          <p:cNvPr id="13317" name="Title 1">
            <a:extLst>
              <a:ext uri="{FF2B5EF4-FFF2-40B4-BE49-F238E27FC236}">
                <a16:creationId xmlns:a16="http://schemas.microsoft.com/office/drawing/2014/main" id="{F70BE0E8-029E-49AB-B998-24B1E113854B}"/>
              </a:ext>
            </a:extLst>
          </p:cNvPr>
          <p:cNvSpPr>
            <a:spLocks noGrp="1"/>
          </p:cNvSpPr>
          <p:nvPr>
            <p:ph type="title"/>
          </p:nvPr>
        </p:nvSpPr>
        <p:spPr>
          <a:xfrm>
            <a:off x="625157" y="698898"/>
            <a:ext cx="7498715" cy="742950"/>
          </a:xfrm>
        </p:spPr>
        <p:txBody>
          <a:bodyPr/>
          <a:lstStyle/>
          <a:p>
            <a:pPr algn="ctr" eaLnBrk="1" hangingPunct="1">
              <a:defRPr/>
            </a:pPr>
            <a:r>
              <a:rPr lang="en-US" altLang="en-US" sz="3600" b="1" dirty="0">
                <a:solidFill>
                  <a:srgbClr val="FFC000"/>
                </a:solidFill>
                <a:effectLst>
                  <a:outerShdw blurRad="38100" dist="38100" dir="2700000" algn="tl">
                    <a:srgbClr val="000000">
                      <a:alpha val="43137"/>
                    </a:srgbClr>
                  </a:outerShdw>
                </a:effectLst>
              </a:rPr>
              <a:t>Pray for the Dwight Anderson Family</a:t>
            </a:r>
          </a:p>
        </p:txBody>
      </p:sp>
      <p:pic>
        <p:nvPicPr>
          <p:cNvPr id="11269" name="Picture 3" descr="A screenshot of a social media post&#10;&#10;Description generated with very high confidence">
            <a:extLst>
              <a:ext uri="{FF2B5EF4-FFF2-40B4-BE49-F238E27FC236}">
                <a16:creationId xmlns:a16="http://schemas.microsoft.com/office/drawing/2014/main" id="{858BC347-D363-48E4-8985-E9DEC26FA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51" t="7391" r="4457" b="27605"/>
          <a:stretch>
            <a:fillRect/>
          </a:stretch>
        </p:blipFill>
        <p:spPr bwMode="auto">
          <a:xfrm>
            <a:off x="1107440" y="3002757"/>
            <a:ext cx="6534150" cy="355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7972"/>
      </p:ext>
    </p:extLst>
  </p:cSld>
  <p:clrMapOvr>
    <a:masterClrMapping/>
  </p:clrMapOvr>
</p:sld>
</file>

<file path=ppt/theme/theme1.xml><?xml version="1.0" encoding="utf-8"?>
<a:theme xmlns:a="http://schemas.openxmlformats.org/drawingml/2006/main" name="Theme1">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08A3BF93-9EF9-4111-BF06-1467EE6F1452}" vid="{795C6870-8249-45FD-85E9-85914142B7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3716</TotalTime>
  <Words>826</Words>
  <Application>Microsoft Office PowerPoint</Application>
  <PresentationFormat>On-screen Show (4:3)</PresentationFormat>
  <Paragraphs>106</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Garamond</vt:lpstr>
      <vt:lpstr>Wingdings</vt:lpstr>
      <vt:lpstr>Theme1</vt:lpstr>
      <vt:lpstr>Welcome!  12 Biblical Principles for Relationships for the Incarcerated and Correctional Officers</vt:lpstr>
      <vt:lpstr>Why Prison Ministry??</vt:lpstr>
      <vt:lpstr>“Helping inmates reach inmates!”</vt:lpstr>
      <vt:lpstr>How Prison Mission  Association started:</vt:lpstr>
      <vt:lpstr>PMA has 33,000 students in USA</vt:lpstr>
      <vt:lpstr>                            “Vision 2025 ”</vt:lpstr>
      <vt:lpstr>PowerPoint Presentation</vt:lpstr>
      <vt:lpstr>Please PRAY for Our Team</vt:lpstr>
      <vt:lpstr>Pray for the Dwight Anderson Family</vt:lpstr>
      <vt:lpstr>Overview of Workshop:</vt:lpstr>
      <vt:lpstr>Why the need to offer help to Correctional Officers?</vt:lpstr>
      <vt:lpstr>Why the need to offer help to Correctional Officers?</vt:lpstr>
      <vt:lpstr>Why the need to offer help to Correctional Officers?</vt:lpstr>
      <vt:lpstr>Correctional Officer Among the Top Ten Most Dangerous Jobs </vt:lpstr>
      <vt:lpstr>Correctional officers also face:</vt:lpstr>
      <vt:lpstr>Other facts on Correctional Officers</vt:lpstr>
      <vt:lpstr>PowerPoint Presentation</vt:lpstr>
      <vt:lpstr>12 Seeds for Successful Relationships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Steps:</vt:lpstr>
      <vt:lpstr>Action Steps:</vt:lpstr>
      <vt:lpstr>Questions? Feedback?</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Dwight’s Family</dc:title>
  <dc:creator>Dwight Anderson</dc:creator>
  <cp:lastModifiedBy>Dwight Anderson</cp:lastModifiedBy>
  <cp:revision>45</cp:revision>
  <dcterms:created xsi:type="dcterms:W3CDTF">2015-12-30T14:56:21Z</dcterms:created>
  <dcterms:modified xsi:type="dcterms:W3CDTF">2019-04-01T22:55:52Z</dcterms:modified>
</cp:coreProperties>
</file>