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261" r:id="rId3"/>
    <p:sldId id="259" r:id="rId4"/>
    <p:sldId id="260" r:id="rId5"/>
    <p:sldId id="298" r:id="rId6"/>
    <p:sldId id="262" r:id="rId7"/>
    <p:sldId id="327" r:id="rId8"/>
    <p:sldId id="283" r:id="rId9"/>
    <p:sldId id="299" r:id="rId10"/>
    <p:sldId id="300" r:id="rId11"/>
    <p:sldId id="301" r:id="rId12"/>
    <p:sldId id="287" r:id="rId13"/>
    <p:sldId id="302" r:id="rId14"/>
    <p:sldId id="304" r:id="rId15"/>
    <p:sldId id="286" r:id="rId16"/>
    <p:sldId id="308" r:id="rId17"/>
    <p:sldId id="305" r:id="rId18"/>
    <p:sldId id="307" r:id="rId19"/>
    <p:sldId id="284" r:id="rId20"/>
    <p:sldId id="285" r:id="rId21"/>
    <p:sldId id="309" r:id="rId22"/>
    <p:sldId id="316" r:id="rId23"/>
    <p:sldId id="319" r:id="rId24"/>
    <p:sldId id="340" r:id="rId25"/>
    <p:sldId id="317" r:id="rId26"/>
    <p:sldId id="318" r:id="rId27"/>
    <p:sldId id="328" r:id="rId28"/>
    <p:sldId id="330" r:id="rId29"/>
    <p:sldId id="332" r:id="rId30"/>
    <p:sldId id="322" r:id="rId31"/>
    <p:sldId id="324" r:id="rId32"/>
    <p:sldId id="325" r:id="rId33"/>
    <p:sldId id="337" r:id="rId34"/>
    <p:sldId id="296" r:id="rId35"/>
    <p:sldId id="334" r:id="rId36"/>
    <p:sldId id="335" r:id="rId37"/>
    <p:sldId id="338" r:id="rId38"/>
    <p:sldId id="339" r:id="rId39"/>
    <p:sldId id="341" r:id="rId40"/>
    <p:sldId id="33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373"/>
    <a:srgbClr val="F266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88" autoAdjust="0"/>
    <p:restoredTop sz="91489"/>
  </p:normalViewPr>
  <p:slideViewPr>
    <p:cSldViewPr snapToGrid="0">
      <p:cViewPr varScale="1">
        <p:scale>
          <a:sx n="101" d="100"/>
          <a:sy n="101" d="100"/>
        </p:scale>
        <p:origin x="390"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2" Type="http://schemas.openxmlformats.org/officeDocument/2006/relationships/hyperlink" Target="https://courageforlife.org/" TargetMode="External"/><Relationship Id="rId1" Type="http://schemas.openxmlformats.org/officeDocument/2006/relationships/hyperlink" Target="mailto:contact@courageforlife.or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ourageforlife.org/" TargetMode="External"/><Relationship Id="rId1" Type="http://schemas.openxmlformats.org/officeDocument/2006/relationships/hyperlink" Target="mailto:contact@courageforlife.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D5DDA-58EF-4B3D-B05E-9A84B43C8F6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4680AD7-8C81-49B4-99E3-EA0881F959B6}">
      <dgm:prSet/>
      <dgm:spPr/>
      <dgm:t>
        <a:bodyPr/>
        <a:lstStyle/>
        <a:p>
          <a:r>
            <a:rPr lang="en-US" b="0" i="0"/>
            <a:t>Email: </a:t>
          </a:r>
          <a:r>
            <a:rPr lang="en-US" b="1" i="0">
              <a:hlinkClick xmlns:r="http://schemas.openxmlformats.org/officeDocument/2006/relationships" r:id="rId1"/>
            </a:rPr>
            <a:t>contact@courageforlife.org</a:t>
          </a:r>
          <a:endParaRPr lang="en-US"/>
        </a:p>
      </dgm:t>
    </dgm:pt>
    <dgm:pt modelId="{04E84296-1275-4136-A82B-8B7B98CF8249}" type="parTrans" cxnId="{279B9C73-1B8D-4D23-B738-CD46251F029C}">
      <dgm:prSet/>
      <dgm:spPr/>
      <dgm:t>
        <a:bodyPr/>
        <a:lstStyle/>
        <a:p>
          <a:endParaRPr lang="en-US"/>
        </a:p>
      </dgm:t>
    </dgm:pt>
    <dgm:pt modelId="{CCB800BA-1836-4634-8E17-4590E0067282}" type="sibTrans" cxnId="{279B9C73-1B8D-4D23-B738-CD46251F029C}">
      <dgm:prSet/>
      <dgm:spPr/>
      <dgm:t>
        <a:bodyPr/>
        <a:lstStyle/>
        <a:p>
          <a:endParaRPr lang="en-US"/>
        </a:p>
      </dgm:t>
    </dgm:pt>
    <dgm:pt modelId="{969C52FB-9C5E-4839-8E08-B47BEDE94EEE}">
      <dgm:prSet/>
      <dgm:spPr/>
      <dgm:t>
        <a:bodyPr/>
        <a:lstStyle/>
        <a:p>
          <a:r>
            <a:rPr lang="en-US"/>
            <a:t>Phone: </a:t>
          </a:r>
          <a:r>
            <a:rPr lang="en-US" b="1"/>
            <a:t>(404) 791-7091</a:t>
          </a:r>
          <a:endParaRPr lang="en-US"/>
        </a:p>
      </dgm:t>
    </dgm:pt>
    <dgm:pt modelId="{0864970A-BFC0-4048-9906-C80D006EA065}" type="parTrans" cxnId="{BE83D3EB-2580-4CE8-BB20-EFE18E092F47}">
      <dgm:prSet/>
      <dgm:spPr/>
      <dgm:t>
        <a:bodyPr/>
        <a:lstStyle/>
        <a:p>
          <a:endParaRPr lang="en-US"/>
        </a:p>
      </dgm:t>
    </dgm:pt>
    <dgm:pt modelId="{4912328D-D8BE-4D98-9563-DF1B065784EF}" type="sibTrans" cxnId="{BE83D3EB-2580-4CE8-BB20-EFE18E092F47}">
      <dgm:prSet/>
      <dgm:spPr/>
      <dgm:t>
        <a:bodyPr/>
        <a:lstStyle/>
        <a:p>
          <a:endParaRPr lang="en-US"/>
        </a:p>
      </dgm:t>
    </dgm:pt>
    <dgm:pt modelId="{7F97D3CB-3B74-4514-AEB1-8E267DFB6131}">
      <dgm:prSet/>
      <dgm:spPr/>
      <dgm:t>
        <a:bodyPr/>
        <a:lstStyle/>
        <a:p>
          <a:r>
            <a:rPr lang="en-US"/>
            <a:t>Website: </a:t>
          </a:r>
          <a:r>
            <a:rPr lang="en-US" b="1">
              <a:hlinkClick xmlns:r="http://schemas.openxmlformats.org/officeDocument/2006/relationships" r:id="rId2"/>
            </a:rPr>
            <a:t>https://courageforlife.org</a:t>
          </a:r>
          <a:endParaRPr lang="en-US"/>
        </a:p>
      </dgm:t>
    </dgm:pt>
    <dgm:pt modelId="{059E3696-6D75-477F-A0A0-B40B549B0EF1}" type="parTrans" cxnId="{1B3DA857-A9B0-4E8A-BD42-342BBF851475}">
      <dgm:prSet/>
      <dgm:spPr/>
      <dgm:t>
        <a:bodyPr/>
        <a:lstStyle/>
        <a:p>
          <a:endParaRPr lang="en-US"/>
        </a:p>
      </dgm:t>
    </dgm:pt>
    <dgm:pt modelId="{A11DC011-43CE-472D-977B-180105CF609A}" type="sibTrans" cxnId="{1B3DA857-A9B0-4E8A-BD42-342BBF851475}">
      <dgm:prSet/>
      <dgm:spPr/>
      <dgm:t>
        <a:bodyPr/>
        <a:lstStyle/>
        <a:p>
          <a:endParaRPr lang="en-US"/>
        </a:p>
      </dgm:t>
    </dgm:pt>
    <dgm:pt modelId="{E304E23E-D918-43B5-911D-5C0B99E1B533}">
      <dgm:prSet/>
      <dgm:spPr/>
      <dgm:t>
        <a:bodyPr/>
        <a:lstStyle/>
        <a:p>
          <a:r>
            <a:rPr lang="en-GB" b="0" dirty="0"/>
            <a:t>Social: </a:t>
          </a:r>
          <a:r>
            <a:rPr lang="en-GB" b="1" dirty="0"/>
            <a:t>Instagram @</a:t>
          </a:r>
          <a:r>
            <a:rPr lang="en-GB" b="1" dirty="0" err="1"/>
            <a:t>GodGivesCourage</a:t>
          </a:r>
          <a:endParaRPr lang="en-US" b="1" dirty="0"/>
        </a:p>
      </dgm:t>
    </dgm:pt>
    <dgm:pt modelId="{03234C4A-B094-459B-B5B2-E2BDC3B8D7EF}" type="parTrans" cxnId="{50649BFC-7868-43FF-A4EF-77763B761DC4}">
      <dgm:prSet/>
      <dgm:spPr/>
      <dgm:t>
        <a:bodyPr/>
        <a:lstStyle/>
        <a:p>
          <a:endParaRPr lang="en-US"/>
        </a:p>
      </dgm:t>
    </dgm:pt>
    <dgm:pt modelId="{4F63859A-738E-4415-BE81-778082254A8B}" type="sibTrans" cxnId="{50649BFC-7868-43FF-A4EF-77763B761DC4}">
      <dgm:prSet/>
      <dgm:spPr/>
      <dgm:t>
        <a:bodyPr/>
        <a:lstStyle/>
        <a:p>
          <a:endParaRPr lang="en-US"/>
        </a:p>
      </dgm:t>
    </dgm:pt>
    <dgm:pt modelId="{6532EE70-BE10-344C-8871-2BFBC2CE5770}" type="pres">
      <dgm:prSet presAssocID="{FECD5DDA-58EF-4B3D-B05E-9A84B43C8F64}" presName="vert0" presStyleCnt="0">
        <dgm:presLayoutVars>
          <dgm:dir/>
          <dgm:animOne val="branch"/>
          <dgm:animLvl val="lvl"/>
        </dgm:presLayoutVars>
      </dgm:prSet>
      <dgm:spPr/>
    </dgm:pt>
    <dgm:pt modelId="{F8B4933B-903D-7245-8B43-E38986FB8F8E}" type="pres">
      <dgm:prSet presAssocID="{14680AD7-8C81-49B4-99E3-EA0881F959B6}" presName="thickLine" presStyleLbl="alignNode1" presStyleIdx="0" presStyleCnt="4"/>
      <dgm:spPr/>
    </dgm:pt>
    <dgm:pt modelId="{E44A134D-9056-B24D-AC4C-F6C44586A86A}" type="pres">
      <dgm:prSet presAssocID="{14680AD7-8C81-49B4-99E3-EA0881F959B6}" presName="horz1" presStyleCnt="0"/>
      <dgm:spPr/>
    </dgm:pt>
    <dgm:pt modelId="{1CE12A08-2A70-3344-8EB6-CB71D009AC39}" type="pres">
      <dgm:prSet presAssocID="{14680AD7-8C81-49B4-99E3-EA0881F959B6}" presName="tx1" presStyleLbl="revTx" presStyleIdx="0" presStyleCnt="4"/>
      <dgm:spPr/>
    </dgm:pt>
    <dgm:pt modelId="{F3658547-F534-704C-9715-130F2797CD5B}" type="pres">
      <dgm:prSet presAssocID="{14680AD7-8C81-49B4-99E3-EA0881F959B6}" presName="vert1" presStyleCnt="0"/>
      <dgm:spPr/>
    </dgm:pt>
    <dgm:pt modelId="{8682F431-B12C-1B4A-9DC5-1CC11BFB3F37}" type="pres">
      <dgm:prSet presAssocID="{969C52FB-9C5E-4839-8E08-B47BEDE94EEE}" presName="thickLine" presStyleLbl="alignNode1" presStyleIdx="1" presStyleCnt="4"/>
      <dgm:spPr/>
    </dgm:pt>
    <dgm:pt modelId="{D98D8F2D-5518-F34F-9F4B-43E47F049D80}" type="pres">
      <dgm:prSet presAssocID="{969C52FB-9C5E-4839-8E08-B47BEDE94EEE}" presName="horz1" presStyleCnt="0"/>
      <dgm:spPr/>
    </dgm:pt>
    <dgm:pt modelId="{D05ACEF8-8FF9-CB49-BFE8-ACB62F267CC8}" type="pres">
      <dgm:prSet presAssocID="{969C52FB-9C5E-4839-8E08-B47BEDE94EEE}" presName="tx1" presStyleLbl="revTx" presStyleIdx="1" presStyleCnt="4"/>
      <dgm:spPr/>
    </dgm:pt>
    <dgm:pt modelId="{54A56E8F-A78F-BF4D-870B-6020D03B79C2}" type="pres">
      <dgm:prSet presAssocID="{969C52FB-9C5E-4839-8E08-B47BEDE94EEE}" presName="vert1" presStyleCnt="0"/>
      <dgm:spPr/>
    </dgm:pt>
    <dgm:pt modelId="{EA7216E1-0F4C-F948-98DC-63E0BA3527F8}" type="pres">
      <dgm:prSet presAssocID="{7F97D3CB-3B74-4514-AEB1-8E267DFB6131}" presName="thickLine" presStyleLbl="alignNode1" presStyleIdx="2" presStyleCnt="4"/>
      <dgm:spPr/>
    </dgm:pt>
    <dgm:pt modelId="{E1E94BF5-EA04-8543-8044-A3C646C2B225}" type="pres">
      <dgm:prSet presAssocID="{7F97D3CB-3B74-4514-AEB1-8E267DFB6131}" presName="horz1" presStyleCnt="0"/>
      <dgm:spPr/>
    </dgm:pt>
    <dgm:pt modelId="{8A1C3D88-9F92-E146-96FB-04E770F66E1A}" type="pres">
      <dgm:prSet presAssocID="{7F97D3CB-3B74-4514-AEB1-8E267DFB6131}" presName="tx1" presStyleLbl="revTx" presStyleIdx="2" presStyleCnt="4"/>
      <dgm:spPr/>
    </dgm:pt>
    <dgm:pt modelId="{53E9CE30-B4BA-5D4F-BC1D-A7FF6DFD05F6}" type="pres">
      <dgm:prSet presAssocID="{7F97D3CB-3B74-4514-AEB1-8E267DFB6131}" presName="vert1" presStyleCnt="0"/>
      <dgm:spPr/>
    </dgm:pt>
    <dgm:pt modelId="{CE796BD6-36DA-9D4F-840E-21ACC222BC99}" type="pres">
      <dgm:prSet presAssocID="{E304E23E-D918-43B5-911D-5C0B99E1B533}" presName="thickLine" presStyleLbl="alignNode1" presStyleIdx="3" presStyleCnt="4"/>
      <dgm:spPr/>
    </dgm:pt>
    <dgm:pt modelId="{EB83622A-B88B-7342-A854-AF6399A2A575}" type="pres">
      <dgm:prSet presAssocID="{E304E23E-D918-43B5-911D-5C0B99E1B533}" presName="horz1" presStyleCnt="0"/>
      <dgm:spPr/>
    </dgm:pt>
    <dgm:pt modelId="{73FADD52-9D86-994D-B89B-C8F621DD1937}" type="pres">
      <dgm:prSet presAssocID="{E304E23E-D918-43B5-911D-5C0B99E1B533}" presName="tx1" presStyleLbl="revTx" presStyleIdx="3" presStyleCnt="4"/>
      <dgm:spPr/>
    </dgm:pt>
    <dgm:pt modelId="{772933CE-5043-EB46-B11E-955C691F5021}" type="pres">
      <dgm:prSet presAssocID="{E304E23E-D918-43B5-911D-5C0B99E1B533}" presName="vert1" presStyleCnt="0"/>
      <dgm:spPr/>
    </dgm:pt>
  </dgm:ptLst>
  <dgm:cxnLst>
    <dgm:cxn modelId="{5EBAC506-D293-C04D-8304-E89172A97CCB}" type="presOf" srcId="{7F97D3CB-3B74-4514-AEB1-8E267DFB6131}" destId="{8A1C3D88-9F92-E146-96FB-04E770F66E1A}" srcOrd="0" destOrd="0" presId="urn:microsoft.com/office/officeart/2008/layout/LinedList"/>
    <dgm:cxn modelId="{89BE696D-8FC2-9745-A521-FA0F4E30D380}" type="presOf" srcId="{14680AD7-8C81-49B4-99E3-EA0881F959B6}" destId="{1CE12A08-2A70-3344-8EB6-CB71D009AC39}" srcOrd="0" destOrd="0" presId="urn:microsoft.com/office/officeart/2008/layout/LinedList"/>
    <dgm:cxn modelId="{279B9C73-1B8D-4D23-B738-CD46251F029C}" srcId="{FECD5DDA-58EF-4B3D-B05E-9A84B43C8F64}" destId="{14680AD7-8C81-49B4-99E3-EA0881F959B6}" srcOrd="0" destOrd="0" parTransId="{04E84296-1275-4136-A82B-8B7B98CF8249}" sibTransId="{CCB800BA-1836-4634-8E17-4590E0067282}"/>
    <dgm:cxn modelId="{1B3DA857-A9B0-4E8A-BD42-342BBF851475}" srcId="{FECD5DDA-58EF-4B3D-B05E-9A84B43C8F64}" destId="{7F97D3CB-3B74-4514-AEB1-8E267DFB6131}" srcOrd="2" destOrd="0" parTransId="{059E3696-6D75-477F-A0A0-B40B549B0EF1}" sibTransId="{A11DC011-43CE-472D-977B-180105CF609A}"/>
    <dgm:cxn modelId="{03B487C2-A257-7746-ADD3-AD2B20A9DB18}" type="presOf" srcId="{E304E23E-D918-43B5-911D-5C0B99E1B533}" destId="{73FADD52-9D86-994D-B89B-C8F621DD1937}" srcOrd="0" destOrd="0" presId="urn:microsoft.com/office/officeart/2008/layout/LinedList"/>
    <dgm:cxn modelId="{88FB62D5-E7BF-3247-A672-1B129286911A}" type="presOf" srcId="{969C52FB-9C5E-4839-8E08-B47BEDE94EEE}" destId="{D05ACEF8-8FF9-CB49-BFE8-ACB62F267CC8}" srcOrd="0" destOrd="0" presId="urn:microsoft.com/office/officeart/2008/layout/LinedList"/>
    <dgm:cxn modelId="{04C5C4E9-186F-C047-BE04-1D7E8F068BBB}" type="presOf" srcId="{FECD5DDA-58EF-4B3D-B05E-9A84B43C8F64}" destId="{6532EE70-BE10-344C-8871-2BFBC2CE5770}" srcOrd="0" destOrd="0" presId="urn:microsoft.com/office/officeart/2008/layout/LinedList"/>
    <dgm:cxn modelId="{BE83D3EB-2580-4CE8-BB20-EFE18E092F47}" srcId="{FECD5DDA-58EF-4B3D-B05E-9A84B43C8F64}" destId="{969C52FB-9C5E-4839-8E08-B47BEDE94EEE}" srcOrd="1" destOrd="0" parTransId="{0864970A-BFC0-4048-9906-C80D006EA065}" sibTransId="{4912328D-D8BE-4D98-9563-DF1B065784EF}"/>
    <dgm:cxn modelId="{50649BFC-7868-43FF-A4EF-77763B761DC4}" srcId="{FECD5DDA-58EF-4B3D-B05E-9A84B43C8F64}" destId="{E304E23E-D918-43B5-911D-5C0B99E1B533}" srcOrd="3" destOrd="0" parTransId="{03234C4A-B094-459B-B5B2-E2BDC3B8D7EF}" sibTransId="{4F63859A-738E-4415-BE81-778082254A8B}"/>
    <dgm:cxn modelId="{BBF06922-EBCB-B044-8A0B-C2F665CDC5E4}" type="presParOf" srcId="{6532EE70-BE10-344C-8871-2BFBC2CE5770}" destId="{F8B4933B-903D-7245-8B43-E38986FB8F8E}" srcOrd="0" destOrd="0" presId="urn:microsoft.com/office/officeart/2008/layout/LinedList"/>
    <dgm:cxn modelId="{AE650779-BD6B-0A4F-B04E-265FE4371293}" type="presParOf" srcId="{6532EE70-BE10-344C-8871-2BFBC2CE5770}" destId="{E44A134D-9056-B24D-AC4C-F6C44586A86A}" srcOrd="1" destOrd="0" presId="urn:microsoft.com/office/officeart/2008/layout/LinedList"/>
    <dgm:cxn modelId="{B5C851D9-96F4-AC4E-8BD6-19F27797A76C}" type="presParOf" srcId="{E44A134D-9056-B24D-AC4C-F6C44586A86A}" destId="{1CE12A08-2A70-3344-8EB6-CB71D009AC39}" srcOrd="0" destOrd="0" presId="urn:microsoft.com/office/officeart/2008/layout/LinedList"/>
    <dgm:cxn modelId="{D0A9A5E2-76EF-CB47-A746-AC52FC66CE34}" type="presParOf" srcId="{E44A134D-9056-B24D-AC4C-F6C44586A86A}" destId="{F3658547-F534-704C-9715-130F2797CD5B}" srcOrd="1" destOrd="0" presId="urn:microsoft.com/office/officeart/2008/layout/LinedList"/>
    <dgm:cxn modelId="{51DBF3A5-983B-7046-B8AC-82952ECBB31E}" type="presParOf" srcId="{6532EE70-BE10-344C-8871-2BFBC2CE5770}" destId="{8682F431-B12C-1B4A-9DC5-1CC11BFB3F37}" srcOrd="2" destOrd="0" presId="urn:microsoft.com/office/officeart/2008/layout/LinedList"/>
    <dgm:cxn modelId="{3E4E27F7-648C-EE47-B14A-3C488EA665AD}" type="presParOf" srcId="{6532EE70-BE10-344C-8871-2BFBC2CE5770}" destId="{D98D8F2D-5518-F34F-9F4B-43E47F049D80}" srcOrd="3" destOrd="0" presId="urn:microsoft.com/office/officeart/2008/layout/LinedList"/>
    <dgm:cxn modelId="{1ECBFB92-2DE6-BD40-BA79-7758578E60BA}" type="presParOf" srcId="{D98D8F2D-5518-F34F-9F4B-43E47F049D80}" destId="{D05ACEF8-8FF9-CB49-BFE8-ACB62F267CC8}" srcOrd="0" destOrd="0" presId="urn:microsoft.com/office/officeart/2008/layout/LinedList"/>
    <dgm:cxn modelId="{A7B846FC-EB7F-1645-8F2D-BDFEC5710AEE}" type="presParOf" srcId="{D98D8F2D-5518-F34F-9F4B-43E47F049D80}" destId="{54A56E8F-A78F-BF4D-870B-6020D03B79C2}" srcOrd="1" destOrd="0" presId="urn:microsoft.com/office/officeart/2008/layout/LinedList"/>
    <dgm:cxn modelId="{7E541FFD-16F8-2D46-A013-EC179AB7E2CF}" type="presParOf" srcId="{6532EE70-BE10-344C-8871-2BFBC2CE5770}" destId="{EA7216E1-0F4C-F948-98DC-63E0BA3527F8}" srcOrd="4" destOrd="0" presId="urn:microsoft.com/office/officeart/2008/layout/LinedList"/>
    <dgm:cxn modelId="{012EDEBE-5ED1-374A-A716-A6B672098CA6}" type="presParOf" srcId="{6532EE70-BE10-344C-8871-2BFBC2CE5770}" destId="{E1E94BF5-EA04-8543-8044-A3C646C2B225}" srcOrd="5" destOrd="0" presId="urn:microsoft.com/office/officeart/2008/layout/LinedList"/>
    <dgm:cxn modelId="{935EFD0C-A720-984F-B56E-D66D90232CB5}" type="presParOf" srcId="{E1E94BF5-EA04-8543-8044-A3C646C2B225}" destId="{8A1C3D88-9F92-E146-96FB-04E770F66E1A}" srcOrd="0" destOrd="0" presId="urn:microsoft.com/office/officeart/2008/layout/LinedList"/>
    <dgm:cxn modelId="{41AC88E2-01E4-354E-B5B5-EDB8720A874A}" type="presParOf" srcId="{E1E94BF5-EA04-8543-8044-A3C646C2B225}" destId="{53E9CE30-B4BA-5D4F-BC1D-A7FF6DFD05F6}" srcOrd="1" destOrd="0" presId="urn:microsoft.com/office/officeart/2008/layout/LinedList"/>
    <dgm:cxn modelId="{2BB9D2A2-C3B1-A542-9F17-FC1DA3E907CA}" type="presParOf" srcId="{6532EE70-BE10-344C-8871-2BFBC2CE5770}" destId="{CE796BD6-36DA-9D4F-840E-21ACC222BC99}" srcOrd="6" destOrd="0" presId="urn:microsoft.com/office/officeart/2008/layout/LinedList"/>
    <dgm:cxn modelId="{C0571552-D6D7-EB42-8CF2-4F6791AA38DE}" type="presParOf" srcId="{6532EE70-BE10-344C-8871-2BFBC2CE5770}" destId="{EB83622A-B88B-7342-A854-AF6399A2A575}" srcOrd="7" destOrd="0" presId="urn:microsoft.com/office/officeart/2008/layout/LinedList"/>
    <dgm:cxn modelId="{8588C997-5B0F-8D41-BB6B-24FB451B1A4C}" type="presParOf" srcId="{EB83622A-B88B-7342-A854-AF6399A2A575}" destId="{73FADD52-9D86-994D-B89B-C8F621DD1937}" srcOrd="0" destOrd="0" presId="urn:microsoft.com/office/officeart/2008/layout/LinedList"/>
    <dgm:cxn modelId="{CA386203-403E-5F46-8A33-14173D42844E}" type="presParOf" srcId="{EB83622A-B88B-7342-A854-AF6399A2A575}" destId="{772933CE-5043-EB46-B11E-955C691F502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933B-903D-7245-8B43-E38986FB8F8E}">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12A08-2A70-3344-8EB6-CB71D009AC39}">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b="0" i="0" kern="1200"/>
            <a:t>Email: </a:t>
          </a:r>
          <a:r>
            <a:rPr lang="en-US" sz="4600" b="1" i="0" kern="1200">
              <a:hlinkClick xmlns:r="http://schemas.openxmlformats.org/officeDocument/2006/relationships" r:id="rId1"/>
            </a:rPr>
            <a:t>contact@courageforlife.org</a:t>
          </a:r>
          <a:endParaRPr lang="en-US" sz="4600" kern="1200"/>
        </a:p>
      </dsp:txBody>
      <dsp:txXfrm>
        <a:off x="0" y="0"/>
        <a:ext cx="10515600" cy="1087834"/>
      </dsp:txXfrm>
    </dsp:sp>
    <dsp:sp modelId="{8682F431-B12C-1B4A-9DC5-1CC11BFB3F37}">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ACEF8-8FF9-CB49-BFE8-ACB62F267CC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Phone: </a:t>
          </a:r>
          <a:r>
            <a:rPr lang="en-US" sz="4600" b="1" kern="1200"/>
            <a:t>(404) 791-7091</a:t>
          </a:r>
          <a:endParaRPr lang="en-US" sz="4600" kern="1200"/>
        </a:p>
      </dsp:txBody>
      <dsp:txXfrm>
        <a:off x="0" y="1087834"/>
        <a:ext cx="10515600" cy="1087834"/>
      </dsp:txXfrm>
    </dsp:sp>
    <dsp:sp modelId="{EA7216E1-0F4C-F948-98DC-63E0BA3527F8}">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C3D88-9F92-E146-96FB-04E770F66E1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a:t>Website: </a:t>
          </a:r>
          <a:r>
            <a:rPr lang="en-US" sz="4600" b="1" kern="1200">
              <a:hlinkClick xmlns:r="http://schemas.openxmlformats.org/officeDocument/2006/relationships" r:id="rId2"/>
            </a:rPr>
            <a:t>https://courageforlife.org</a:t>
          </a:r>
          <a:endParaRPr lang="en-US" sz="4600" kern="1200"/>
        </a:p>
      </dsp:txBody>
      <dsp:txXfrm>
        <a:off x="0" y="2175669"/>
        <a:ext cx="10515600" cy="1087834"/>
      </dsp:txXfrm>
    </dsp:sp>
    <dsp:sp modelId="{CE796BD6-36DA-9D4F-840E-21ACC222BC99}">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ADD52-9D86-994D-B89B-C8F621DD193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GB" sz="4600" b="0" kern="1200" dirty="0"/>
            <a:t>Social: </a:t>
          </a:r>
          <a:r>
            <a:rPr lang="en-GB" sz="4600" b="1" kern="1200" dirty="0"/>
            <a:t>Instagram @</a:t>
          </a:r>
          <a:r>
            <a:rPr lang="en-GB" sz="4600" b="1" kern="1200" dirty="0" err="1"/>
            <a:t>GodGivesCourage</a:t>
          </a:r>
          <a:endParaRPr lang="en-US" sz="4600" b="1" kern="1200" dirty="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21B75-9860-774A-8720-63798E375C64}"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C473A-EF33-1D4B-8759-88289A7E2EB0}" type="slidenum">
              <a:rPr lang="en-US" smtClean="0"/>
              <a:t>‹#›</a:t>
            </a:fld>
            <a:endParaRPr lang="en-US"/>
          </a:p>
        </p:txBody>
      </p:sp>
    </p:spTree>
    <p:extLst>
      <p:ext uri="{BB962C8B-B14F-4D97-AF65-F5344CB8AC3E}">
        <p14:creationId xmlns:p14="http://schemas.microsoft.com/office/powerpoint/2010/main" val="4937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C473A-EF33-1D4B-8759-88289A7E2EB0}" type="slidenum">
              <a:rPr lang="en-US" smtClean="0"/>
              <a:t>2</a:t>
            </a:fld>
            <a:endParaRPr lang="en-US"/>
          </a:p>
        </p:txBody>
      </p:sp>
    </p:spTree>
    <p:extLst>
      <p:ext uri="{BB962C8B-B14F-4D97-AF65-F5344CB8AC3E}">
        <p14:creationId xmlns:p14="http://schemas.microsoft.com/office/powerpoint/2010/main" val="260855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E88C0-8519-840A-18C3-4265120EC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B29E1-3788-18D6-C427-3DBE56C86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28D1C-7EE8-1F1D-3505-D53C1AE7F7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A3FB7-AC0C-A1C6-FD73-09B5BB15357B}"/>
              </a:ext>
            </a:extLst>
          </p:cNvPr>
          <p:cNvSpPr>
            <a:spLocks noGrp="1"/>
          </p:cNvSpPr>
          <p:nvPr>
            <p:ph type="sldNum" sz="quarter" idx="5"/>
          </p:nvPr>
        </p:nvSpPr>
        <p:spPr/>
        <p:txBody>
          <a:bodyPr/>
          <a:lstStyle/>
          <a:p>
            <a:fld id="{CE0C473A-EF33-1D4B-8759-88289A7E2EB0}" type="slidenum">
              <a:rPr lang="en-US" smtClean="0"/>
              <a:t>19</a:t>
            </a:fld>
            <a:endParaRPr lang="en-US"/>
          </a:p>
        </p:txBody>
      </p:sp>
    </p:spTree>
    <p:extLst>
      <p:ext uri="{BB962C8B-B14F-4D97-AF65-F5344CB8AC3E}">
        <p14:creationId xmlns:p14="http://schemas.microsoft.com/office/powerpoint/2010/main" val="3060651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97498-6ED6-A2BB-AA70-EE5580EBE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94B14-C7FD-8F3F-9286-99E2E0BD5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3A10C-C63F-5DC0-D7D0-F2C30867C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E77005-214F-1660-9891-12F15105BD7D}"/>
              </a:ext>
            </a:extLst>
          </p:cNvPr>
          <p:cNvSpPr>
            <a:spLocks noGrp="1"/>
          </p:cNvSpPr>
          <p:nvPr>
            <p:ph type="sldNum" sz="quarter" idx="5"/>
          </p:nvPr>
        </p:nvSpPr>
        <p:spPr/>
        <p:txBody>
          <a:bodyPr/>
          <a:lstStyle/>
          <a:p>
            <a:fld id="{CE0C473A-EF33-1D4B-8759-88289A7E2EB0}" type="slidenum">
              <a:rPr lang="en-US" smtClean="0"/>
              <a:t>20</a:t>
            </a:fld>
            <a:endParaRPr lang="en-US"/>
          </a:p>
        </p:txBody>
      </p:sp>
    </p:spTree>
    <p:extLst>
      <p:ext uri="{BB962C8B-B14F-4D97-AF65-F5344CB8AC3E}">
        <p14:creationId xmlns:p14="http://schemas.microsoft.com/office/powerpoint/2010/main" val="2315444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7407-563B-E7CA-42FD-E7A3FE24462B}"/>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BE3D9DF4-AC7A-02D2-147E-775D46CCF30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62ED34-8E2C-3443-855F-89EE717BDE92}" type="slidenum">
              <a:rPr lang="en-US" altLang="en-US"/>
              <a:pPr>
                <a:spcBef>
                  <a:spcPct val="0"/>
                </a:spcBef>
              </a:pPr>
              <a:t>37</a:t>
            </a:fld>
            <a:endParaRPr lang="en-US" altLang="en-US"/>
          </a:p>
        </p:txBody>
      </p:sp>
      <p:sp>
        <p:nvSpPr>
          <p:cNvPr id="10243" name="Rectangle 2">
            <a:extLst>
              <a:ext uri="{FF2B5EF4-FFF2-40B4-BE49-F238E27FC236}">
                <a16:creationId xmlns:a16="http://schemas.microsoft.com/office/drawing/2014/main" id="{44BF0FE1-6540-5FA8-378D-6927A4E7A39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227A2580-DA4C-D03C-B745-D829EFC20DA5}"/>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4196513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78349-5538-0654-275B-6E3CA5EC2BAD}"/>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77165F49-71E6-0237-CE3B-E03513875C3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62ED34-8E2C-3443-855F-89EE717BDE92}" type="slidenum">
              <a:rPr lang="en-US" altLang="en-US"/>
              <a:pPr>
                <a:spcBef>
                  <a:spcPct val="0"/>
                </a:spcBef>
              </a:pPr>
              <a:t>38</a:t>
            </a:fld>
            <a:endParaRPr lang="en-US" altLang="en-US"/>
          </a:p>
        </p:txBody>
      </p:sp>
      <p:sp>
        <p:nvSpPr>
          <p:cNvPr id="10243" name="Rectangle 2">
            <a:extLst>
              <a:ext uri="{FF2B5EF4-FFF2-40B4-BE49-F238E27FC236}">
                <a16:creationId xmlns:a16="http://schemas.microsoft.com/office/drawing/2014/main" id="{C4A2531C-B24D-9E85-AF56-5F2C43FAFC18}"/>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72B3E7E-9318-34C9-4F99-AC55CDDBE687}"/>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48156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1BF99-15C1-15BF-7C11-30C6ABA51EB2}"/>
            </a:ext>
          </a:extLst>
        </p:cNvPr>
        <p:cNvGrpSpPr/>
        <p:nvPr/>
      </p:nvGrpSpPr>
      <p:grpSpPr>
        <a:xfrm>
          <a:off x="0" y="0"/>
          <a:ext cx="0" cy="0"/>
          <a:chOff x="0" y="0"/>
          <a:chExt cx="0" cy="0"/>
        </a:xfrm>
      </p:grpSpPr>
      <p:sp>
        <p:nvSpPr>
          <p:cNvPr id="10242" name="Rectangle 7">
            <a:extLst>
              <a:ext uri="{FF2B5EF4-FFF2-40B4-BE49-F238E27FC236}">
                <a16:creationId xmlns:a16="http://schemas.microsoft.com/office/drawing/2014/main" id="{F16AC002-BAAE-2051-1024-5DABF436AF1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62ED34-8E2C-3443-855F-89EE717BDE92}" type="slidenum">
              <a:rPr lang="en-US" altLang="en-US"/>
              <a:pPr>
                <a:spcBef>
                  <a:spcPct val="0"/>
                </a:spcBef>
              </a:pPr>
              <a:t>39</a:t>
            </a:fld>
            <a:endParaRPr lang="en-US" altLang="en-US"/>
          </a:p>
        </p:txBody>
      </p:sp>
      <p:sp>
        <p:nvSpPr>
          <p:cNvPr id="10243" name="Rectangle 2">
            <a:extLst>
              <a:ext uri="{FF2B5EF4-FFF2-40B4-BE49-F238E27FC236}">
                <a16:creationId xmlns:a16="http://schemas.microsoft.com/office/drawing/2014/main" id="{A30932BE-4406-C178-610D-1136111548A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4535081-E2BA-5F52-FD97-489B5CE30831}"/>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39733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E0C473A-EF33-1D4B-8759-88289A7E2EB0}" type="slidenum">
              <a:rPr lang="en-US" smtClean="0"/>
              <a:t>4</a:t>
            </a:fld>
            <a:endParaRPr lang="en-US"/>
          </a:p>
        </p:txBody>
      </p:sp>
    </p:spTree>
    <p:extLst>
      <p:ext uri="{BB962C8B-B14F-4D97-AF65-F5344CB8AC3E}">
        <p14:creationId xmlns:p14="http://schemas.microsoft.com/office/powerpoint/2010/main" val="1350359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0C473A-EF33-1D4B-8759-88289A7E2EB0}" type="slidenum">
              <a:rPr lang="en-US" smtClean="0"/>
              <a:t>6</a:t>
            </a:fld>
            <a:endParaRPr lang="en-US"/>
          </a:p>
        </p:txBody>
      </p:sp>
    </p:spTree>
    <p:extLst>
      <p:ext uri="{BB962C8B-B14F-4D97-AF65-F5344CB8AC3E}">
        <p14:creationId xmlns:p14="http://schemas.microsoft.com/office/powerpoint/2010/main" val="170135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B3A4-CD49-F5A7-ADF9-84B2863A1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40FAD-C97C-E8ED-E2B4-32B71E25B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7E66B-6E0A-F9FD-7CE0-71264FB8A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51DD92-FE8F-5F42-F9B3-BE26145F39E0}"/>
              </a:ext>
            </a:extLst>
          </p:cNvPr>
          <p:cNvSpPr>
            <a:spLocks noGrp="1"/>
          </p:cNvSpPr>
          <p:nvPr>
            <p:ph type="sldNum" sz="quarter" idx="5"/>
          </p:nvPr>
        </p:nvSpPr>
        <p:spPr/>
        <p:txBody>
          <a:bodyPr/>
          <a:lstStyle/>
          <a:p>
            <a:fld id="{CE0C473A-EF33-1D4B-8759-88289A7E2EB0}" type="slidenum">
              <a:rPr lang="en-US" smtClean="0"/>
              <a:t>7</a:t>
            </a:fld>
            <a:endParaRPr lang="en-US"/>
          </a:p>
        </p:txBody>
      </p:sp>
    </p:spTree>
    <p:extLst>
      <p:ext uri="{BB962C8B-B14F-4D97-AF65-F5344CB8AC3E}">
        <p14:creationId xmlns:p14="http://schemas.microsoft.com/office/powerpoint/2010/main" val="8569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98CCF-7DE6-1915-3C0C-686614034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DDAEF-42A0-8DD3-1EE0-7B82AA0E6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E9E1A-9CAB-F597-00FA-49C777D0A0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58EA35-3646-80E1-8717-A5DE35B813A1}"/>
              </a:ext>
            </a:extLst>
          </p:cNvPr>
          <p:cNvSpPr>
            <a:spLocks noGrp="1"/>
          </p:cNvSpPr>
          <p:nvPr>
            <p:ph type="sldNum" sz="quarter" idx="5"/>
          </p:nvPr>
        </p:nvSpPr>
        <p:spPr/>
        <p:txBody>
          <a:bodyPr/>
          <a:lstStyle/>
          <a:p>
            <a:fld id="{CE0C473A-EF33-1D4B-8759-88289A7E2EB0}" type="slidenum">
              <a:rPr lang="en-US" smtClean="0"/>
              <a:t>8</a:t>
            </a:fld>
            <a:endParaRPr lang="en-US"/>
          </a:p>
        </p:txBody>
      </p:sp>
    </p:spTree>
    <p:extLst>
      <p:ext uri="{BB962C8B-B14F-4D97-AF65-F5344CB8AC3E}">
        <p14:creationId xmlns:p14="http://schemas.microsoft.com/office/powerpoint/2010/main" val="407418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E3EDCD0-3D36-6308-1433-FCD3A51FC19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C264FF-F2CA-D140-B266-EA5212FBE469}" type="slidenum">
              <a:rPr lang="en-US" altLang="en-US"/>
              <a:pPr>
                <a:spcBef>
                  <a:spcPct val="0"/>
                </a:spcBef>
              </a:pPr>
              <a:t>12</a:t>
            </a:fld>
            <a:endParaRPr lang="en-US" altLang="en-US"/>
          </a:p>
        </p:txBody>
      </p:sp>
      <p:sp>
        <p:nvSpPr>
          <p:cNvPr id="8195" name="Rectangle 2">
            <a:extLst>
              <a:ext uri="{FF2B5EF4-FFF2-40B4-BE49-F238E27FC236}">
                <a16:creationId xmlns:a16="http://schemas.microsoft.com/office/drawing/2014/main" id="{B4B96CB6-DC51-1E9A-ACCA-D18DD7581E3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9EBBE06-ABA6-0D84-8316-56F1D078249E}"/>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2F032-AE3A-9311-067C-FDCDE2637A5C}"/>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12AB847D-0F56-107B-54E9-2917C8F525A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C264FF-F2CA-D140-B266-EA5212FBE469}" type="slidenum">
              <a:rPr lang="en-US" altLang="en-US"/>
              <a:pPr>
                <a:spcBef>
                  <a:spcPct val="0"/>
                </a:spcBef>
              </a:pPr>
              <a:t>13</a:t>
            </a:fld>
            <a:endParaRPr lang="en-US" altLang="en-US"/>
          </a:p>
        </p:txBody>
      </p:sp>
      <p:sp>
        <p:nvSpPr>
          <p:cNvPr id="8195" name="Rectangle 2">
            <a:extLst>
              <a:ext uri="{FF2B5EF4-FFF2-40B4-BE49-F238E27FC236}">
                <a16:creationId xmlns:a16="http://schemas.microsoft.com/office/drawing/2014/main" id="{19B734FA-61E1-A129-C310-9FC1943D524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92EE3682-AC5C-226D-2837-3A4D9972BC0A}"/>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96909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D3F9-1D05-91AC-F824-5F86C5267507}"/>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F6FE0FD3-87F0-D66F-9969-8CD15C240D0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C264FF-F2CA-D140-B266-EA5212FBE469}" type="slidenum">
              <a:rPr lang="en-US" altLang="en-US"/>
              <a:pPr>
                <a:spcBef>
                  <a:spcPct val="0"/>
                </a:spcBef>
              </a:pPr>
              <a:t>14</a:t>
            </a:fld>
            <a:endParaRPr lang="en-US" altLang="en-US"/>
          </a:p>
        </p:txBody>
      </p:sp>
      <p:sp>
        <p:nvSpPr>
          <p:cNvPr id="8195" name="Rectangle 2">
            <a:extLst>
              <a:ext uri="{FF2B5EF4-FFF2-40B4-BE49-F238E27FC236}">
                <a16:creationId xmlns:a16="http://schemas.microsoft.com/office/drawing/2014/main" id="{552A283A-8B0E-B0A5-58BC-C48BD6EA6DB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CDFCC8AA-D5D6-E98D-053C-1A9B66AB4814}"/>
              </a:ext>
            </a:extLst>
          </p:cNvPr>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69672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2FEE-0605-D8DA-BEB3-F0C233F75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EDDDC-A890-3993-4B0E-511BAD3C0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EFC0E-0C9E-43D0-6C67-D60AEAD7E5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32F44-8501-F628-9068-56FDD9868DEA}"/>
              </a:ext>
            </a:extLst>
          </p:cNvPr>
          <p:cNvSpPr>
            <a:spLocks noGrp="1"/>
          </p:cNvSpPr>
          <p:nvPr>
            <p:ph type="sldNum" sz="quarter" idx="5"/>
          </p:nvPr>
        </p:nvSpPr>
        <p:spPr/>
        <p:txBody>
          <a:bodyPr/>
          <a:lstStyle/>
          <a:p>
            <a:fld id="{CE0C473A-EF33-1D4B-8759-88289A7E2EB0}" type="slidenum">
              <a:rPr lang="en-US" smtClean="0"/>
              <a:t>15</a:t>
            </a:fld>
            <a:endParaRPr lang="en-US"/>
          </a:p>
        </p:txBody>
      </p:sp>
    </p:spTree>
    <p:extLst>
      <p:ext uri="{BB962C8B-B14F-4D97-AF65-F5344CB8AC3E}">
        <p14:creationId xmlns:p14="http://schemas.microsoft.com/office/powerpoint/2010/main" val="360033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03DE9-D48B-89E3-4445-D6CC14CDF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544EBC-50FF-0731-A68A-F0E80E761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0F2B6-E667-CE90-5D8F-5CCA24BEE19C}"/>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0281A62C-259C-F760-E76F-087E5EB0C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42B23-D30D-D5B2-7BB8-F123846C9491}"/>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397380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CC10-9616-140B-3B4B-4B6841FAC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CBCB8-2A91-848C-DDE0-40BAC0F8DB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A734-4E11-0FE3-8FEF-C66E1790E383}"/>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5B8D4B30-A28F-3AAA-10CB-B3BA3891F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B56F8-5DA7-955F-F5BF-E86EC758F910}"/>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31147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76746-8A33-5F8F-AB88-46EFC384A6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8E5E1-D06A-0A76-6AE3-03123C47D8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5E007-B327-F0B3-2911-1D3516ACDBF9}"/>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58F0286B-010C-8C70-9463-E3639152A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26769-3BE6-9B91-2F57-0C91082AB3FF}"/>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22934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C72F6-3CE7-F959-39A7-E48C7375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40DC6-C3A1-81FA-6039-874E324A7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08FCC-6CA4-0A28-59DF-43BD3AEFBDFA}"/>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C5B44EC4-5A2D-4370-457D-E18727ED8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DD635-D125-8A10-EE71-34B2F94F55C8}"/>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157281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FB66F-DEFD-C86F-1695-185620F3D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4DED4F-3C1C-A84B-AB53-85A5091F1A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5C37FC-6688-5B59-EDCB-BF88665C7B4E}"/>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33812D62-FB36-40D6-2CDE-0B2F4CF67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00DD3-B197-D1D0-B276-6872E4B00CF8}"/>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171228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16FC-DEA0-F61C-E8CE-51C52244D5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F2AB6-EDA6-E4FA-30D1-D640BFDA7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157061-17AA-1476-B2D8-F3E65273C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00895-6084-3E50-610A-419D61EB202D}"/>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6" name="Footer Placeholder 5">
            <a:extLst>
              <a:ext uri="{FF2B5EF4-FFF2-40B4-BE49-F238E27FC236}">
                <a16:creationId xmlns:a16="http://schemas.microsoft.com/office/drawing/2014/main" id="{3F0A5EB4-B8E9-C443-1944-289E2459C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C4341-ED26-2442-AFA9-3A44F182FC11}"/>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92634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7B97-0686-AE6F-EA6D-9289D3295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9E412-D0D0-FAFE-80CE-7DCD06AF7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F979B-5B4A-299A-BC1C-4D2615FF1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01550-44C7-AF5C-015B-CAC01D455C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A3684-6216-9695-94B2-A21DC04DB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30A843-800F-781D-9117-0E6077FEB5AE}"/>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8" name="Footer Placeholder 7">
            <a:extLst>
              <a:ext uri="{FF2B5EF4-FFF2-40B4-BE49-F238E27FC236}">
                <a16:creationId xmlns:a16="http://schemas.microsoft.com/office/drawing/2014/main" id="{B4BBB0BE-E298-24F7-B677-DADCCB4530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794EFB-6FA4-9E3A-ED15-415C88D58357}"/>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93449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940A-8D53-4A62-7A1C-430CCDFE20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9322DC-D41A-7942-A517-5CAC3C063439}"/>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4" name="Footer Placeholder 3">
            <a:extLst>
              <a:ext uri="{FF2B5EF4-FFF2-40B4-BE49-F238E27FC236}">
                <a16:creationId xmlns:a16="http://schemas.microsoft.com/office/drawing/2014/main" id="{946E0CD9-BDAB-1CEE-ADB0-08086A7033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7CC51B-E2B3-81FB-1785-99204E833DC8}"/>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176669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7F64E-C8D0-67BD-FB72-119D6DC4DD03}"/>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3" name="Footer Placeholder 2">
            <a:extLst>
              <a:ext uri="{FF2B5EF4-FFF2-40B4-BE49-F238E27FC236}">
                <a16:creationId xmlns:a16="http://schemas.microsoft.com/office/drawing/2014/main" id="{BB571EAF-A39C-FA93-86C3-A35664A4DD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4BBDB4-9364-15BB-931F-29FE13739ED7}"/>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390866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2CBF-F656-51F3-1B10-77D198C8A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A3C54-5014-17C5-2116-A72309BBA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D6A45C-EA7F-448A-D0F3-8562BFFB3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22C1F-1DE0-3F98-5FD0-8C373CFD564B}"/>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6" name="Footer Placeholder 5">
            <a:extLst>
              <a:ext uri="{FF2B5EF4-FFF2-40B4-BE49-F238E27FC236}">
                <a16:creationId xmlns:a16="http://schemas.microsoft.com/office/drawing/2014/main" id="{9FC36EBC-A874-04CE-400C-55AB2E7A4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BFEFA-7E6D-4C34-8D86-1C8E02551666}"/>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428468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25C5-350B-9249-1DF4-3843D8B6E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750773-A16B-C284-273A-2E787F50C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954E7E-E19E-A361-F818-78AC30AE1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8B827-AB6C-2853-A226-EDC70804A309}"/>
              </a:ext>
            </a:extLst>
          </p:cNvPr>
          <p:cNvSpPr>
            <a:spLocks noGrp="1"/>
          </p:cNvSpPr>
          <p:nvPr>
            <p:ph type="dt" sz="half" idx="10"/>
          </p:nvPr>
        </p:nvSpPr>
        <p:spPr/>
        <p:txBody>
          <a:bodyPr/>
          <a:lstStyle/>
          <a:p>
            <a:fld id="{56692F93-7F15-4404-A663-D6888E44C3CA}" type="datetimeFigureOut">
              <a:rPr lang="en-US" smtClean="0"/>
              <a:t>4/8/2025</a:t>
            </a:fld>
            <a:endParaRPr lang="en-US"/>
          </a:p>
        </p:txBody>
      </p:sp>
      <p:sp>
        <p:nvSpPr>
          <p:cNvPr id="6" name="Footer Placeholder 5">
            <a:extLst>
              <a:ext uri="{FF2B5EF4-FFF2-40B4-BE49-F238E27FC236}">
                <a16:creationId xmlns:a16="http://schemas.microsoft.com/office/drawing/2014/main" id="{40A3B1D0-7E61-DD33-DA0A-40B4B95AA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DEFEB8-D5AE-70F2-A0AC-62722845C37B}"/>
              </a:ext>
            </a:extLst>
          </p:cNvPr>
          <p:cNvSpPr>
            <a:spLocks noGrp="1"/>
          </p:cNvSpPr>
          <p:nvPr>
            <p:ph type="sldNum" sz="quarter" idx="12"/>
          </p:nvPr>
        </p:nvSpPr>
        <p:spPr/>
        <p:txBody>
          <a:bodyPr/>
          <a:lstStyle/>
          <a:p>
            <a:fld id="{6CE05510-E575-4EEB-BC1B-25978F0A2F2F}" type="slidenum">
              <a:rPr lang="en-US" smtClean="0"/>
              <a:t>‹#›</a:t>
            </a:fld>
            <a:endParaRPr lang="en-US"/>
          </a:p>
        </p:txBody>
      </p:sp>
    </p:spTree>
    <p:extLst>
      <p:ext uri="{BB962C8B-B14F-4D97-AF65-F5344CB8AC3E}">
        <p14:creationId xmlns:p14="http://schemas.microsoft.com/office/powerpoint/2010/main" val="12218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06D9E-D43A-A54E-6F51-C7685F92B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BF8A9-F9B5-363C-EB76-AD1A745681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C7DE7-77E4-20FE-9E85-E7178571A4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692F93-7F15-4404-A663-D6888E44C3CA}" type="datetimeFigureOut">
              <a:rPr lang="en-US" smtClean="0"/>
              <a:t>4/8/2025</a:t>
            </a:fld>
            <a:endParaRPr lang="en-US"/>
          </a:p>
        </p:txBody>
      </p:sp>
      <p:sp>
        <p:nvSpPr>
          <p:cNvPr id="5" name="Footer Placeholder 4">
            <a:extLst>
              <a:ext uri="{FF2B5EF4-FFF2-40B4-BE49-F238E27FC236}">
                <a16:creationId xmlns:a16="http://schemas.microsoft.com/office/drawing/2014/main" id="{F73AF2D2-66CF-EEE5-A379-39016A56C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17299F-5755-346F-8C9C-2C88199557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E05510-E575-4EEB-BC1B-25978F0A2F2F}" type="slidenum">
              <a:rPr lang="en-US" smtClean="0"/>
              <a:t>‹#›</a:t>
            </a:fld>
            <a:endParaRPr lang="en-US"/>
          </a:p>
        </p:txBody>
      </p:sp>
    </p:spTree>
    <p:extLst>
      <p:ext uri="{BB962C8B-B14F-4D97-AF65-F5344CB8AC3E}">
        <p14:creationId xmlns:p14="http://schemas.microsoft.com/office/powerpoint/2010/main" val="207864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4073B0-6F02-940B-45C8-64420960449F}"/>
              </a:ext>
            </a:extLst>
          </p:cNvPr>
          <p:cNvSpPr>
            <a:spLocks noGrp="1"/>
          </p:cNvSpPr>
          <p:nvPr>
            <p:ph type="subTitle" idx="1"/>
          </p:nvPr>
        </p:nvSpPr>
        <p:spPr>
          <a:xfrm>
            <a:off x="1594104" y="4548450"/>
            <a:ext cx="9144000" cy="1076325"/>
          </a:xfrm>
        </p:spPr>
        <p:txBody>
          <a:bodyPr>
            <a:normAutofit/>
          </a:bodyPr>
          <a:lstStyle/>
          <a:p>
            <a:r>
              <a:rPr lang="en-US" sz="2800" b="1" dirty="0"/>
              <a:t>Angie Bauman, PhD</a:t>
            </a:r>
          </a:p>
        </p:txBody>
      </p:sp>
      <p:pic>
        <p:nvPicPr>
          <p:cNvPr id="7" name="Picture 6">
            <a:extLst>
              <a:ext uri="{FF2B5EF4-FFF2-40B4-BE49-F238E27FC236}">
                <a16:creationId xmlns:a16="http://schemas.microsoft.com/office/drawing/2014/main" id="{67DB7E34-AC68-3EBD-D309-D24757B569B3}"/>
              </a:ext>
            </a:extLst>
          </p:cNvPr>
          <p:cNvPicPr>
            <a:picLocks noChangeAspect="1"/>
          </p:cNvPicPr>
          <p:nvPr/>
        </p:nvPicPr>
        <p:blipFill>
          <a:blip r:embed="rId2">
            <a:extLst>
              <a:ext uri="{28A0092B-C50C-407E-A947-70E740481C1C}">
                <a14:useLocalDpi xmlns:a14="http://schemas.microsoft.com/office/drawing/2010/main" val="0"/>
              </a:ext>
            </a:extLst>
          </a:blip>
          <a:srcRect b="10336"/>
          <a:stretch/>
        </p:blipFill>
        <p:spPr>
          <a:xfrm>
            <a:off x="2969152" y="274898"/>
            <a:ext cx="6253695" cy="3154102"/>
          </a:xfrm>
          <a:prstGeom prst="rect">
            <a:avLst/>
          </a:prstGeom>
        </p:spPr>
      </p:pic>
      <p:sp>
        <p:nvSpPr>
          <p:cNvPr id="2" name="Subtitle 2">
            <a:extLst>
              <a:ext uri="{FF2B5EF4-FFF2-40B4-BE49-F238E27FC236}">
                <a16:creationId xmlns:a16="http://schemas.microsoft.com/office/drawing/2014/main" id="{65A313E4-DC17-AFA5-ED45-9860631C5230}"/>
              </a:ext>
            </a:extLst>
          </p:cNvPr>
          <p:cNvSpPr txBox="1">
            <a:spLocks/>
          </p:cNvSpPr>
          <p:nvPr/>
        </p:nvSpPr>
        <p:spPr>
          <a:xfrm>
            <a:off x="1594104" y="3800093"/>
            <a:ext cx="9144000" cy="107632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t>Discipleship Assessments &amp; Strategies</a:t>
            </a:r>
          </a:p>
        </p:txBody>
      </p:sp>
      <p:pic>
        <p:nvPicPr>
          <p:cNvPr id="5" name="Picture 4" descr="A black background with blue text&#10;&#10;AI-generated content may be incorrect.">
            <a:extLst>
              <a:ext uri="{FF2B5EF4-FFF2-40B4-BE49-F238E27FC236}">
                <a16:creationId xmlns:a16="http://schemas.microsoft.com/office/drawing/2014/main" id="{E541742B-4638-6499-3CE1-C2EA9689DC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611" y="4872363"/>
            <a:ext cx="5096986" cy="1496715"/>
          </a:xfrm>
          <a:prstGeom prst="rect">
            <a:avLst/>
          </a:prstGeom>
        </p:spPr>
      </p:pic>
    </p:spTree>
    <p:extLst>
      <p:ext uri="{BB962C8B-B14F-4D97-AF65-F5344CB8AC3E}">
        <p14:creationId xmlns:p14="http://schemas.microsoft.com/office/powerpoint/2010/main" val="269547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012E-B4AB-504D-5A25-5A443BCDC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6BB9D-04B3-862F-5200-98CD7070331F}"/>
              </a:ext>
            </a:extLst>
          </p:cNvPr>
          <p:cNvSpPr>
            <a:spLocks noGrp="1"/>
          </p:cNvSpPr>
          <p:nvPr>
            <p:ph type="title"/>
          </p:nvPr>
        </p:nvSpPr>
        <p:spPr/>
        <p:txBody>
          <a:bodyPr/>
          <a:lstStyle/>
          <a:p>
            <a:r>
              <a:rPr lang="en-US" b="1" dirty="0"/>
              <a:t>WHO? PEOPLE</a:t>
            </a:r>
          </a:p>
        </p:txBody>
      </p:sp>
      <p:sp>
        <p:nvSpPr>
          <p:cNvPr id="3" name="Content Placeholder 2">
            <a:extLst>
              <a:ext uri="{FF2B5EF4-FFF2-40B4-BE49-F238E27FC236}">
                <a16:creationId xmlns:a16="http://schemas.microsoft.com/office/drawing/2014/main" id="{A0803629-21E6-07D7-175E-6357081AE158}"/>
              </a:ext>
            </a:extLst>
          </p:cNvPr>
          <p:cNvSpPr>
            <a:spLocks noGrp="1"/>
          </p:cNvSpPr>
          <p:nvPr>
            <p:ph idx="1"/>
          </p:nvPr>
        </p:nvSpPr>
        <p:spPr/>
        <p:txBody>
          <a:bodyPr>
            <a:normAutofit/>
          </a:bodyPr>
          <a:lstStyle/>
          <a:p>
            <a:pPr marL="0" indent="0">
              <a:buNone/>
            </a:pPr>
            <a:r>
              <a:rPr lang="en-US" sz="2800" b="1" dirty="0">
                <a:solidFill>
                  <a:srgbClr val="F26641"/>
                </a:solidFill>
              </a:rPr>
              <a:t>Describe the typical person you/your</a:t>
            </a:r>
            <a:r>
              <a:rPr lang="en-US" b="1" dirty="0">
                <a:solidFill>
                  <a:srgbClr val="F26641"/>
                </a:solidFill>
              </a:rPr>
              <a:t> ministry serves.</a:t>
            </a:r>
            <a:endParaRPr lang="en-US" sz="2800" b="1" dirty="0">
              <a:solidFill>
                <a:srgbClr val="F26641"/>
              </a:solidFill>
            </a:endParaRPr>
          </a:p>
          <a:p>
            <a:r>
              <a:rPr lang="en-US" b="1" dirty="0"/>
              <a:t>Age groupings</a:t>
            </a:r>
          </a:p>
          <a:p>
            <a:r>
              <a:rPr lang="en-US" sz="2800" b="1" dirty="0"/>
              <a:t>Ge</a:t>
            </a:r>
            <a:r>
              <a:rPr lang="en-US" b="1" dirty="0"/>
              <a:t>nder</a:t>
            </a:r>
          </a:p>
          <a:p>
            <a:r>
              <a:rPr lang="en-US" b="1" dirty="0"/>
              <a:t>Spiritual condition </a:t>
            </a:r>
            <a:r>
              <a:rPr lang="en-US" dirty="0"/>
              <a:t>– Christians </a:t>
            </a:r>
            <a:r>
              <a:rPr lang="en-US" u="sng" dirty="0"/>
              <a:t>or</a:t>
            </a:r>
            <a:r>
              <a:rPr lang="en-US" dirty="0"/>
              <a:t> non-Christians?</a:t>
            </a:r>
          </a:p>
          <a:p>
            <a:r>
              <a:rPr lang="en-US" b="1" dirty="0"/>
              <a:t>Spiritual needs </a:t>
            </a:r>
            <a:r>
              <a:rPr lang="en-US" dirty="0"/>
              <a:t>– evangelism, discipleship/Bible, worship, prayer</a:t>
            </a:r>
            <a:endParaRPr lang="en-US" sz="2800" dirty="0"/>
          </a:p>
          <a:p>
            <a:r>
              <a:rPr lang="en-US" sz="2800" b="1" dirty="0"/>
              <a:t>Felt and Real needs </a:t>
            </a:r>
            <a:r>
              <a:rPr lang="en-US" sz="2800" dirty="0"/>
              <a:t>– food, housing, clothing, recovery support, job skills, education, legal services, justice reform, etc. </a:t>
            </a:r>
          </a:p>
          <a:p>
            <a:r>
              <a:rPr lang="en-US" sz="2800" b="1" dirty="0"/>
              <a:t>Developmental needs </a:t>
            </a:r>
            <a:r>
              <a:rPr lang="en-US" dirty="0"/>
              <a:t>–</a:t>
            </a:r>
            <a:r>
              <a:rPr lang="en-US" sz="2800" dirty="0"/>
              <a:t> physical, emotional, mental, social</a:t>
            </a:r>
          </a:p>
          <a:p>
            <a:pPr marL="0" indent="0">
              <a:buNone/>
            </a:pPr>
            <a:endParaRPr lang="en-US" sz="2800" dirty="0"/>
          </a:p>
          <a:p>
            <a:endParaRPr lang="en-US" dirty="0"/>
          </a:p>
          <a:p>
            <a:endParaRPr lang="en-US" dirty="0"/>
          </a:p>
        </p:txBody>
      </p:sp>
    </p:spTree>
    <p:extLst>
      <p:ext uri="{BB962C8B-B14F-4D97-AF65-F5344CB8AC3E}">
        <p14:creationId xmlns:p14="http://schemas.microsoft.com/office/powerpoint/2010/main" val="43306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02A05-69FE-2736-59F3-BBBC45EF3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B3F83B-4702-521D-F45A-D11DFF286B2E}"/>
              </a:ext>
            </a:extLst>
          </p:cNvPr>
          <p:cNvSpPr>
            <a:spLocks noGrp="1"/>
          </p:cNvSpPr>
          <p:nvPr>
            <p:ph type="title"/>
          </p:nvPr>
        </p:nvSpPr>
        <p:spPr>
          <a:solidFill>
            <a:srgbClr val="396373"/>
          </a:solidFill>
        </p:spPr>
        <p:txBody>
          <a:bodyPr/>
          <a:lstStyle/>
          <a:p>
            <a:r>
              <a:rPr lang="en-US" b="1" dirty="0">
                <a:solidFill>
                  <a:schemeClr val="bg1"/>
                </a:solidFill>
              </a:rPr>
              <a:t>  ASSESSMENT</a:t>
            </a:r>
          </a:p>
        </p:txBody>
      </p:sp>
      <p:sp>
        <p:nvSpPr>
          <p:cNvPr id="3" name="Text Placeholder 2">
            <a:extLst>
              <a:ext uri="{FF2B5EF4-FFF2-40B4-BE49-F238E27FC236}">
                <a16:creationId xmlns:a16="http://schemas.microsoft.com/office/drawing/2014/main" id="{3ABE7FAC-5AE7-3953-5566-80F437C8F939}"/>
              </a:ext>
            </a:extLst>
          </p:cNvPr>
          <p:cNvSpPr>
            <a:spLocks noGrp="1"/>
          </p:cNvSpPr>
          <p:nvPr>
            <p:ph type="body" idx="1"/>
          </p:nvPr>
        </p:nvSpPr>
        <p:spPr/>
        <p:txBody>
          <a:bodyPr>
            <a:normAutofit/>
          </a:bodyPr>
          <a:lstStyle/>
          <a:p>
            <a:r>
              <a:rPr lang="en-US" b="1" dirty="0">
                <a:solidFill>
                  <a:srgbClr val="396373"/>
                </a:solidFill>
              </a:rPr>
              <a:t>     GOD ASSESSES</a:t>
            </a:r>
          </a:p>
          <a:p>
            <a:r>
              <a:rPr lang="en-US" b="1" dirty="0">
                <a:solidFill>
                  <a:srgbClr val="396373"/>
                </a:solidFill>
              </a:rPr>
              <a:t>     SCRIPTURE ASSESS</a:t>
            </a:r>
          </a:p>
          <a:p>
            <a:r>
              <a:rPr lang="en-US" b="1" dirty="0">
                <a:solidFill>
                  <a:srgbClr val="396373"/>
                </a:solidFill>
              </a:rPr>
              <a:t>     YOU ASSESS</a:t>
            </a:r>
          </a:p>
        </p:txBody>
      </p:sp>
    </p:spTree>
    <p:extLst>
      <p:ext uri="{BB962C8B-B14F-4D97-AF65-F5344CB8AC3E}">
        <p14:creationId xmlns:p14="http://schemas.microsoft.com/office/powerpoint/2010/main" val="146542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DA23E3D-A591-0DA5-8BFF-36F0B7A178B2}"/>
              </a:ext>
            </a:extLst>
          </p:cNvPr>
          <p:cNvSpPr>
            <a:spLocks noGrp="1" noChangeArrowheads="1"/>
          </p:cNvSpPr>
          <p:nvPr>
            <p:ph type="title"/>
          </p:nvPr>
        </p:nvSpPr>
        <p:spPr>
          <a:solidFill>
            <a:srgbClr val="396373"/>
          </a:solidFill>
        </p:spPr>
        <p:txBody>
          <a:bodyPr/>
          <a:lstStyle/>
          <a:p>
            <a:pPr eaLnBrk="1" hangingPunct="1"/>
            <a:r>
              <a:rPr lang="en-GB" altLang="en-US" b="1" dirty="0">
                <a:solidFill>
                  <a:schemeClr val="bg1"/>
                </a:solidFill>
              </a:rPr>
              <a:t>  GOD ASSESSES</a:t>
            </a:r>
            <a:endParaRPr lang="en-US" altLang="en-US" b="1" dirty="0">
              <a:solidFill>
                <a:schemeClr val="bg1"/>
              </a:solidFill>
            </a:endParaRPr>
          </a:p>
        </p:txBody>
      </p:sp>
      <p:sp>
        <p:nvSpPr>
          <p:cNvPr id="7171" name="Rectangle 3">
            <a:extLst>
              <a:ext uri="{FF2B5EF4-FFF2-40B4-BE49-F238E27FC236}">
                <a16:creationId xmlns:a16="http://schemas.microsoft.com/office/drawing/2014/main" id="{5F9CAB6B-49F9-9970-EF7C-DB5AD221F9FA}"/>
              </a:ext>
            </a:extLst>
          </p:cNvPr>
          <p:cNvSpPr>
            <a:spLocks noGrp="1" noChangeArrowheads="1"/>
          </p:cNvSpPr>
          <p:nvPr>
            <p:ph type="body" idx="1"/>
          </p:nvPr>
        </p:nvSpPr>
        <p:spPr>
          <a:xfrm>
            <a:off x="838200" y="1825625"/>
            <a:ext cx="10515600" cy="4667250"/>
          </a:xfrm>
        </p:spPr>
        <p:txBody>
          <a:bodyPr>
            <a:normAutofit/>
          </a:bodyPr>
          <a:lstStyle/>
          <a:p>
            <a:pPr eaLnBrk="1" hangingPunct="1"/>
            <a:r>
              <a:rPr lang="en-GB" altLang="en-US" sz="3200" b="1" dirty="0">
                <a:solidFill>
                  <a:schemeClr val="tx2"/>
                </a:solidFill>
              </a:rPr>
              <a:t>God assesses everything He creates</a:t>
            </a:r>
            <a:r>
              <a:rPr lang="en-GB" altLang="en-US" sz="3200" dirty="0">
                <a:solidFill>
                  <a:schemeClr val="tx2"/>
                </a:solidFill>
              </a:rPr>
              <a:t>. Genesis 1</a:t>
            </a:r>
          </a:p>
          <a:p>
            <a:pPr marL="457200" lvl="1" indent="0">
              <a:buNone/>
            </a:pPr>
            <a:r>
              <a:rPr lang="en-US" sz="2800" kern="100" dirty="0">
                <a:effectLst/>
                <a:latin typeface="Museo Sans 300" panose="02000000000000000000" pitchFamily="2" charset="77"/>
                <a:ea typeface="Aptos" panose="020B0004020202020204" pitchFamily="34" charset="0"/>
                <a:cs typeface="Times New Roman" panose="02020603050405020304" pitchFamily="18" charset="0"/>
              </a:rPr>
              <a:t>“And God saw that it was good” Genesis 1:4, 10, 12, 18, 21, 25</a:t>
            </a:r>
            <a:endParaRPr lang="en-US" sz="2800" kern="100" dirty="0">
              <a:latin typeface="Museo Sans 300" panose="02000000000000000000" pitchFamily="2" charset="77"/>
              <a:ea typeface="Aptos" panose="020B0004020202020204" pitchFamily="34" charset="0"/>
              <a:cs typeface="Times New Roman" panose="02020603050405020304" pitchFamily="18" charset="0"/>
            </a:endParaRPr>
          </a:p>
          <a:p>
            <a:pPr marL="457200" lvl="1" indent="0">
              <a:buNone/>
            </a:pPr>
            <a:r>
              <a:rPr lang="en-US" sz="2800" kern="100" dirty="0">
                <a:effectLst/>
                <a:latin typeface="Museo Sans 300" panose="02000000000000000000" pitchFamily="2" charset="77"/>
                <a:ea typeface="Aptos" panose="020B0004020202020204" pitchFamily="34" charset="0"/>
                <a:cs typeface="Times New Roman" panose="02020603050405020304" pitchFamily="18" charset="0"/>
              </a:rPr>
              <a:t>God provides </a:t>
            </a:r>
            <a:r>
              <a:rPr lang="en-US" sz="2800" b="1" kern="100" dirty="0">
                <a:effectLst/>
                <a:latin typeface="Museo Sans 700" panose="02000000000000000000" pitchFamily="2" charset="77"/>
                <a:ea typeface="Aptos" panose="020B0004020202020204" pitchFamily="34" charset="0"/>
                <a:cs typeface="Times New Roman" panose="02020603050405020304" pitchFamily="18" charset="0"/>
              </a:rPr>
              <a:t>His own assessment </a:t>
            </a:r>
            <a:r>
              <a:rPr lang="en-US" sz="2800" kern="100" dirty="0">
                <a:effectLst/>
                <a:latin typeface="Museo Sans 300" panose="02000000000000000000" pitchFamily="2" charset="77"/>
                <a:ea typeface="Aptos" panose="020B0004020202020204" pitchFamily="34" charset="0"/>
                <a:cs typeface="Times New Roman" panose="02020603050405020304" pitchFamily="18" charset="0"/>
              </a:rPr>
              <a:t>upon His act of creating. His declaration of “good” represents both </a:t>
            </a:r>
            <a:r>
              <a:rPr lang="en-US" sz="2800" b="1" kern="100" dirty="0">
                <a:effectLst/>
                <a:latin typeface="Museo Sans 700" panose="02000000000000000000" pitchFamily="2" charset="77"/>
                <a:ea typeface="Aptos" panose="020B0004020202020204" pitchFamily="34" charset="0"/>
                <a:cs typeface="Times New Roman" panose="02020603050405020304" pitchFamily="18" charset="0"/>
              </a:rPr>
              <a:t>the quality </a:t>
            </a:r>
            <a:r>
              <a:rPr lang="en-US" sz="2800" kern="100" dirty="0">
                <a:effectLst/>
                <a:latin typeface="Museo Sans 300" panose="02000000000000000000" pitchFamily="2" charset="77"/>
                <a:ea typeface="Aptos" panose="020B0004020202020204" pitchFamily="34" charset="0"/>
                <a:cs typeface="Times New Roman" panose="02020603050405020304" pitchFamily="18" charset="0"/>
              </a:rPr>
              <a:t>and the </a:t>
            </a:r>
            <a:r>
              <a:rPr lang="en-US" sz="2800" b="1" kern="100" dirty="0">
                <a:effectLst/>
                <a:latin typeface="Museo Sans 700" panose="02000000000000000000" pitchFamily="2" charset="77"/>
                <a:ea typeface="Aptos" panose="020B0004020202020204" pitchFamily="34" charset="0"/>
                <a:cs typeface="Times New Roman" panose="02020603050405020304" pitchFamily="18" charset="0"/>
              </a:rPr>
              <a:t>intention </a:t>
            </a:r>
            <a:r>
              <a:rPr lang="en-US" sz="2800" kern="100" dirty="0">
                <a:effectLst/>
                <a:latin typeface="Museo Sans 300" panose="02000000000000000000" pitchFamily="2" charset="77"/>
                <a:ea typeface="Aptos" panose="020B0004020202020204" pitchFamily="34" charset="0"/>
                <a:cs typeface="Times New Roman" panose="02020603050405020304" pitchFamily="18" charset="0"/>
              </a:rPr>
              <a:t>of everything God created.</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eaLnBrk="1" hangingPunct="1"/>
            <a:r>
              <a:rPr lang="en-GB" altLang="en-US" sz="3200" b="1" dirty="0">
                <a:solidFill>
                  <a:schemeClr val="tx2"/>
                </a:solidFill>
              </a:rPr>
              <a:t>God assesses His churches</a:t>
            </a:r>
            <a:r>
              <a:rPr lang="en-GB" altLang="en-US" sz="3200" dirty="0">
                <a:solidFill>
                  <a:schemeClr val="tx2"/>
                </a:solidFill>
              </a:rPr>
              <a:t>. Revelation 1-3</a:t>
            </a:r>
          </a:p>
          <a:p>
            <a:pPr marL="457200" lvl="1" indent="0">
              <a:buNone/>
            </a:pPr>
            <a:r>
              <a:rPr lang="en-US" sz="2800" u="none" strike="noStrike" dirty="0">
                <a:solidFill>
                  <a:srgbClr val="000000"/>
                </a:solidFill>
                <a:effectLst/>
                <a:latin typeface="Museo Sans 300" panose="02000000000000000000" pitchFamily="2" charset="77"/>
              </a:rPr>
              <a:t>“Write on a scroll what you see and send it to the seven churches: Ephesus, Smyrna, Pergamum, Thyatira, Sardis, Philadelphia and Laodicea.” Revelation 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0477-34CF-16C2-782C-F3A28522A680}"/>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D5944F25-7451-5AAA-CADD-8AD6783B4251}"/>
              </a:ext>
            </a:extLst>
          </p:cNvPr>
          <p:cNvSpPr>
            <a:spLocks noGrp="1" noChangeArrowheads="1"/>
          </p:cNvSpPr>
          <p:nvPr>
            <p:ph type="title"/>
          </p:nvPr>
        </p:nvSpPr>
        <p:spPr>
          <a:solidFill>
            <a:srgbClr val="396373"/>
          </a:solidFill>
        </p:spPr>
        <p:txBody>
          <a:bodyPr/>
          <a:lstStyle/>
          <a:p>
            <a:pPr eaLnBrk="1" hangingPunct="1"/>
            <a:r>
              <a:rPr lang="en-GB" altLang="en-US" b="1" dirty="0">
                <a:solidFill>
                  <a:schemeClr val="bg1"/>
                </a:solidFill>
              </a:rPr>
              <a:t>  SCRIPTURE ASSESS</a:t>
            </a:r>
            <a:endParaRPr lang="en-US" altLang="en-US" b="1" dirty="0">
              <a:solidFill>
                <a:schemeClr val="bg1"/>
              </a:solidFill>
            </a:endParaRPr>
          </a:p>
        </p:txBody>
      </p:sp>
      <p:sp>
        <p:nvSpPr>
          <p:cNvPr id="7171" name="Rectangle 3">
            <a:extLst>
              <a:ext uri="{FF2B5EF4-FFF2-40B4-BE49-F238E27FC236}">
                <a16:creationId xmlns:a16="http://schemas.microsoft.com/office/drawing/2014/main" id="{6F47EBDB-0FA0-C904-FC56-1B32E9405931}"/>
              </a:ext>
            </a:extLst>
          </p:cNvPr>
          <p:cNvSpPr>
            <a:spLocks noGrp="1" noChangeArrowheads="1"/>
          </p:cNvSpPr>
          <p:nvPr>
            <p:ph type="body" idx="1"/>
          </p:nvPr>
        </p:nvSpPr>
        <p:spPr/>
        <p:txBody>
          <a:bodyPr>
            <a:normAutofit/>
          </a:bodyPr>
          <a:lstStyle/>
          <a:p>
            <a:pPr marL="0" indent="0" eaLnBrk="1" hangingPunct="1">
              <a:buNone/>
            </a:pPr>
            <a:r>
              <a:rPr lang="en-GB" altLang="en-US" sz="3600" b="1" dirty="0">
                <a:solidFill>
                  <a:schemeClr val="tx2"/>
                </a:solidFill>
              </a:rPr>
              <a:t>The Bible/Scripture assesses us. </a:t>
            </a:r>
          </a:p>
          <a:p>
            <a:pPr marL="0" indent="0">
              <a:buNone/>
            </a:pPr>
            <a:r>
              <a:rPr lang="en-GB" altLang="en-US" sz="3600" dirty="0">
                <a:solidFill>
                  <a:schemeClr val="tx2"/>
                </a:solidFill>
              </a:rPr>
              <a:t>All Scripture is inspired by God and is useful to teach us what is true and to make us realize what is wrong in our lives. It corrects us when we are wrong and teaches us to do what is right. God uses it to prepare and equip His people to do every good work. </a:t>
            </a:r>
          </a:p>
          <a:p>
            <a:pPr marL="0" indent="0">
              <a:buNone/>
            </a:pPr>
            <a:r>
              <a:rPr lang="en-GB" altLang="en-US" sz="3600" dirty="0">
                <a:solidFill>
                  <a:schemeClr val="tx2"/>
                </a:solidFill>
              </a:rPr>
              <a:t>2 Timothy 3:16-17 (NLT)</a:t>
            </a:r>
          </a:p>
          <a:p>
            <a:pPr eaLnBrk="1" hangingPunct="1">
              <a:buFontTx/>
              <a:buAutoNum type="arabicPeriod"/>
            </a:pPr>
            <a:endParaRPr lang="en-US" altLang="en-US" dirty="0">
              <a:solidFill>
                <a:schemeClr val="tx2"/>
              </a:solidFill>
            </a:endParaRPr>
          </a:p>
        </p:txBody>
      </p:sp>
      <p:sp>
        <p:nvSpPr>
          <p:cNvPr id="7172" name="TextBox 3">
            <a:extLst>
              <a:ext uri="{FF2B5EF4-FFF2-40B4-BE49-F238E27FC236}">
                <a16:creationId xmlns:a16="http://schemas.microsoft.com/office/drawing/2014/main" id="{FD001FD6-6FAD-6C9F-0C08-F15FC9A5C111}"/>
              </a:ext>
            </a:extLst>
          </p:cNvPr>
          <p:cNvSpPr txBox="1">
            <a:spLocks noChangeArrowheads="1"/>
          </p:cNvSpPr>
          <p:nvPr/>
        </p:nvSpPr>
        <p:spPr bwMode="auto">
          <a:xfrm>
            <a:off x="2819401" y="5842000"/>
            <a:ext cx="8029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solidFill>
                  <a:srgbClr val="FFFFFF"/>
                </a:solidFill>
              </a:rPr>
              <a:t>Aubrey Malphurs, </a:t>
            </a:r>
            <a:r>
              <a:rPr lang="en-US" altLang="en-US" sz="1400" i="1" dirty="0">
                <a:solidFill>
                  <a:srgbClr val="FFFFFF"/>
                </a:solidFill>
              </a:rPr>
              <a:t>Strategic Disciple Making </a:t>
            </a:r>
            <a:r>
              <a:rPr lang="en-US" altLang="en-US" sz="1400" dirty="0">
                <a:solidFill>
                  <a:srgbClr val="FFFFFF"/>
                </a:solidFill>
              </a:rPr>
              <a:t>(Grand Rapids, MI: Baker Books, 2009),107.</a:t>
            </a:r>
            <a:endParaRPr lang="en-US" altLang="en-US" sz="1400" dirty="0"/>
          </a:p>
        </p:txBody>
      </p:sp>
    </p:spTree>
    <p:extLst>
      <p:ext uri="{BB962C8B-B14F-4D97-AF65-F5344CB8AC3E}">
        <p14:creationId xmlns:p14="http://schemas.microsoft.com/office/powerpoint/2010/main" val="257373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62B80-43D7-AA8D-3357-EEAA8C17E99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BEE19089-2472-F1CB-9D61-33B98BF0C9C6}"/>
              </a:ext>
            </a:extLst>
          </p:cNvPr>
          <p:cNvSpPr>
            <a:spLocks noGrp="1" noChangeArrowheads="1"/>
          </p:cNvSpPr>
          <p:nvPr>
            <p:ph type="title"/>
          </p:nvPr>
        </p:nvSpPr>
        <p:spPr>
          <a:solidFill>
            <a:srgbClr val="396373"/>
          </a:solidFill>
        </p:spPr>
        <p:txBody>
          <a:bodyPr/>
          <a:lstStyle/>
          <a:p>
            <a:pPr eaLnBrk="1" hangingPunct="1"/>
            <a:r>
              <a:rPr lang="en-GB" altLang="en-US" b="1" dirty="0">
                <a:solidFill>
                  <a:schemeClr val="bg1"/>
                </a:solidFill>
              </a:rPr>
              <a:t>  YOU ASSESS</a:t>
            </a:r>
            <a:endParaRPr lang="en-US" altLang="en-US" b="1" dirty="0">
              <a:solidFill>
                <a:schemeClr val="bg1"/>
              </a:solidFill>
            </a:endParaRPr>
          </a:p>
        </p:txBody>
      </p:sp>
      <p:sp>
        <p:nvSpPr>
          <p:cNvPr id="7171" name="Rectangle 3">
            <a:extLst>
              <a:ext uri="{FF2B5EF4-FFF2-40B4-BE49-F238E27FC236}">
                <a16:creationId xmlns:a16="http://schemas.microsoft.com/office/drawing/2014/main" id="{63716EEE-6005-F0D8-C47E-94094F133385}"/>
              </a:ext>
            </a:extLst>
          </p:cNvPr>
          <p:cNvSpPr>
            <a:spLocks noGrp="1" noChangeArrowheads="1"/>
          </p:cNvSpPr>
          <p:nvPr>
            <p:ph type="body" idx="1"/>
          </p:nvPr>
        </p:nvSpPr>
        <p:spPr/>
        <p:txBody>
          <a:bodyPr>
            <a:normAutofit/>
          </a:bodyPr>
          <a:lstStyle/>
          <a:p>
            <a:pPr marL="0" indent="0" eaLnBrk="1" hangingPunct="1">
              <a:buNone/>
            </a:pPr>
            <a:r>
              <a:rPr lang="en-GB" altLang="en-US" sz="3600" b="1" dirty="0">
                <a:solidFill>
                  <a:schemeClr val="tx2"/>
                </a:solidFill>
              </a:rPr>
              <a:t>You are to assess yourself.</a:t>
            </a:r>
          </a:p>
          <a:p>
            <a:pPr marL="0" indent="0" eaLnBrk="1" hangingPunct="1">
              <a:buNone/>
            </a:pPr>
            <a:r>
              <a:rPr lang="en-GB" altLang="en-US" sz="3600" dirty="0">
                <a:solidFill>
                  <a:schemeClr val="tx2"/>
                </a:solidFill>
              </a:rPr>
              <a:t>“That is why you should examine yourself before eating the bread or drinking the cup.”</a:t>
            </a:r>
          </a:p>
          <a:p>
            <a:pPr marL="0" indent="0">
              <a:buNone/>
            </a:pPr>
            <a:r>
              <a:rPr lang="en-GB" altLang="en-US" dirty="0">
                <a:solidFill>
                  <a:schemeClr val="tx2"/>
                </a:solidFill>
              </a:rPr>
              <a:t>1 Corinthians 11:28 (NLT) </a:t>
            </a:r>
          </a:p>
          <a:p>
            <a:pPr marL="0" indent="0">
              <a:buNone/>
            </a:pPr>
            <a:endParaRPr lang="en-GB" altLang="en-US" dirty="0">
              <a:solidFill>
                <a:schemeClr val="tx2"/>
              </a:solidFill>
            </a:endParaRPr>
          </a:p>
          <a:p>
            <a:pPr marL="0" indent="0">
              <a:buNone/>
            </a:pPr>
            <a:r>
              <a:rPr lang="en-GB" altLang="en-US" sz="3600" dirty="0">
                <a:solidFill>
                  <a:schemeClr val="tx2"/>
                </a:solidFill>
              </a:rPr>
              <a:t>“Each one should test their own actions.”</a:t>
            </a:r>
          </a:p>
          <a:p>
            <a:pPr marL="0" indent="0">
              <a:buNone/>
            </a:pPr>
            <a:r>
              <a:rPr lang="en-GB" altLang="en-US" dirty="0">
                <a:solidFill>
                  <a:schemeClr val="tx2"/>
                </a:solidFill>
              </a:rPr>
              <a:t>Galatians 6:3 (NIV)</a:t>
            </a:r>
          </a:p>
          <a:p>
            <a:pPr eaLnBrk="1" hangingPunct="1">
              <a:buFontTx/>
              <a:buAutoNum type="arabicPeriod"/>
            </a:pPr>
            <a:endParaRPr lang="en-US" altLang="en-US" dirty="0">
              <a:solidFill>
                <a:schemeClr val="tx2"/>
              </a:solidFill>
            </a:endParaRPr>
          </a:p>
        </p:txBody>
      </p:sp>
      <p:sp>
        <p:nvSpPr>
          <p:cNvPr id="7172" name="TextBox 3">
            <a:extLst>
              <a:ext uri="{FF2B5EF4-FFF2-40B4-BE49-F238E27FC236}">
                <a16:creationId xmlns:a16="http://schemas.microsoft.com/office/drawing/2014/main" id="{20421E53-C2C9-BD2F-DD3C-3312C9B0A40E}"/>
              </a:ext>
            </a:extLst>
          </p:cNvPr>
          <p:cNvSpPr txBox="1">
            <a:spLocks noChangeArrowheads="1"/>
          </p:cNvSpPr>
          <p:nvPr/>
        </p:nvSpPr>
        <p:spPr bwMode="auto">
          <a:xfrm>
            <a:off x="2819401" y="5842000"/>
            <a:ext cx="8029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solidFill>
                  <a:srgbClr val="FFFFFF"/>
                </a:solidFill>
              </a:rPr>
              <a:t>Aubrey Malphurs, </a:t>
            </a:r>
            <a:r>
              <a:rPr lang="en-US" altLang="en-US" sz="1400" i="1" dirty="0">
                <a:solidFill>
                  <a:srgbClr val="FFFFFF"/>
                </a:solidFill>
              </a:rPr>
              <a:t>Strategic Disciple Making </a:t>
            </a:r>
            <a:r>
              <a:rPr lang="en-US" altLang="en-US" sz="1400" dirty="0">
                <a:solidFill>
                  <a:srgbClr val="FFFFFF"/>
                </a:solidFill>
              </a:rPr>
              <a:t>(Grand Rapids, MI: Baker Books, 2009),107.</a:t>
            </a:r>
            <a:endParaRPr lang="en-US" altLang="en-US" sz="1400" dirty="0"/>
          </a:p>
        </p:txBody>
      </p:sp>
    </p:spTree>
    <p:extLst>
      <p:ext uri="{BB962C8B-B14F-4D97-AF65-F5344CB8AC3E}">
        <p14:creationId xmlns:p14="http://schemas.microsoft.com/office/powerpoint/2010/main" val="352210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E3A4-2719-F0BE-B7A1-A2DD742EC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EF837-2AD3-EA11-63B5-B25E8CF10F56}"/>
              </a:ext>
            </a:extLst>
          </p:cNvPr>
          <p:cNvSpPr>
            <a:spLocks noGrp="1"/>
          </p:cNvSpPr>
          <p:nvPr>
            <p:ph type="title"/>
          </p:nvPr>
        </p:nvSpPr>
        <p:spPr>
          <a:solidFill>
            <a:srgbClr val="396373"/>
          </a:solidFill>
        </p:spPr>
        <p:txBody>
          <a:bodyPr/>
          <a:lstStyle/>
          <a:p>
            <a:pPr marL="0" indent="0">
              <a:buNone/>
            </a:pPr>
            <a:r>
              <a:rPr lang="en-US" b="1" dirty="0">
                <a:solidFill>
                  <a:schemeClr val="bg1"/>
                </a:solidFill>
              </a:rPr>
              <a:t> Discipleship Assessment Research</a:t>
            </a:r>
          </a:p>
        </p:txBody>
      </p:sp>
      <p:sp>
        <p:nvSpPr>
          <p:cNvPr id="3" name="Content Placeholder 2">
            <a:extLst>
              <a:ext uri="{FF2B5EF4-FFF2-40B4-BE49-F238E27FC236}">
                <a16:creationId xmlns:a16="http://schemas.microsoft.com/office/drawing/2014/main" id="{B010BEE5-FCBE-7E18-BE42-0221678B577A}"/>
              </a:ext>
            </a:extLst>
          </p:cNvPr>
          <p:cNvSpPr>
            <a:spLocks noGrp="1"/>
          </p:cNvSpPr>
          <p:nvPr>
            <p:ph idx="1"/>
          </p:nvPr>
        </p:nvSpPr>
        <p:spPr>
          <a:xfrm>
            <a:off x="838200" y="1962615"/>
            <a:ext cx="10515600" cy="3982994"/>
          </a:xfrm>
        </p:spPr>
        <p:txBody>
          <a:bodyPr>
            <a:normAutofit/>
          </a:bodyPr>
          <a:lstStyle/>
          <a:p>
            <a:pPr marL="0" indent="0">
              <a:buNone/>
            </a:pPr>
            <a:r>
              <a:rPr lang="en-US" sz="3600" dirty="0"/>
              <a:t>Does your church regularly evaluate discipleship progress among your congregation?</a:t>
            </a:r>
          </a:p>
          <a:p>
            <a:pPr marL="457200" lvl="1" indent="0">
              <a:buNone/>
            </a:pPr>
            <a:r>
              <a:rPr lang="en-US" sz="3600" b="1" dirty="0">
                <a:solidFill>
                  <a:srgbClr val="F26641"/>
                </a:solidFill>
              </a:rPr>
              <a:t>56% - No</a:t>
            </a:r>
          </a:p>
          <a:p>
            <a:pPr marL="457200" lvl="1" indent="0">
              <a:buNone/>
            </a:pPr>
            <a:r>
              <a:rPr lang="en-US" sz="3600" b="1" dirty="0">
                <a:solidFill>
                  <a:srgbClr val="396373"/>
                </a:solidFill>
              </a:rPr>
              <a:t>43% - Yes</a:t>
            </a:r>
          </a:p>
        </p:txBody>
      </p:sp>
      <p:sp>
        <p:nvSpPr>
          <p:cNvPr id="5" name="TextBox 4">
            <a:extLst>
              <a:ext uri="{FF2B5EF4-FFF2-40B4-BE49-F238E27FC236}">
                <a16:creationId xmlns:a16="http://schemas.microsoft.com/office/drawing/2014/main" id="{F510F537-CC6C-1B9B-CAC9-1867524E9A3B}"/>
              </a:ext>
            </a:extLst>
          </p:cNvPr>
          <p:cNvSpPr txBox="1"/>
          <p:nvPr/>
        </p:nvSpPr>
        <p:spPr>
          <a:xfrm>
            <a:off x="5876693" y="6160534"/>
            <a:ext cx="5719479" cy="369332"/>
          </a:xfrm>
          <a:prstGeom prst="rect">
            <a:avLst/>
          </a:prstGeom>
          <a:noFill/>
        </p:spPr>
        <p:txBody>
          <a:bodyPr wrap="square" rtlCol="0">
            <a:spAutoFit/>
          </a:bodyPr>
          <a:lstStyle/>
          <a:p>
            <a:r>
              <a:rPr lang="en-US" dirty="0"/>
              <a:t>From </a:t>
            </a:r>
            <a:r>
              <a:rPr lang="en-US" dirty="0" err="1"/>
              <a:t>LifeWay</a:t>
            </a:r>
            <a:r>
              <a:rPr lang="en-US" dirty="0"/>
              <a:t> Research, </a:t>
            </a:r>
            <a:r>
              <a:rPr lang="en-US" i="1" dirty="0"/>
              <a:t>Transformational Discipleship</a:t>
            </a:r>
          </a:p>
        </p:txBody>
      </p:sp>
    </p:spTree>
    <p:extLst>
      <p:ext uri="{BB962C8B-B14F-4D97-AF65-F5344CB8AC3E}">
        <p14:creationId xmlns:p14="http://schemas.microsoft.com/office/powerpoint/2010/main" val="254868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E9EE4-E867-8424-C8AE-A57356B55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096ED-7A2B-337E-712E-C3545B9EF42B}"/>
              </a:ext>
            </a:extLst>
          </p:cNvPr>
          <p:cNvSpPr>
            <a:spLocks noGrp="1"/>
          </p:cNvSpPr>
          <p:nvPr>
            <p:ph type="title"/>
          </p:nvPr>
        </p:nvSpPr>
        <p:spPr/>
        <p:txBody>
          <a:bodyPr>
            <a:normAutofit/>
          </a:bodyPr>
          <a:lstStyle/>
          <a:p>
            <a:r>
              <a:rPr lang="en-US" dirty="0"/>
              <a:t>Pause for Engagement</a:t>
            </a:r>
          </a:p>
        </p:txBody>
      </p:sp>
      <p:sp>
        <p:nvSpPr>
          <p:cNvPr id="3" name="Text Placeholder 2">
            <a:extLst>
              <a:ext uri="{FF2B5EF4-FFF2-40B4-BE49-F238E27FC236}">
                <a16:creationId xmlns:a16="http://schemas.microsoft.com/office/drawing/2014/main" id="{EEB13C0B-BA0B-AE6E-61E4-20AED26FEDE5}"/>
              </a:ext>
            </a:extLst>
          </p:cNvPr>
          <p:cNvSpPr>
            <a:spLocks noGrp="1"/>
          </p:cNvSpPr>
          <p:nvPr>
            <p:ph type="body" idx="1"/>
          </p:nvPr>
        </p:nvSpPr>
        <p:spPr>
          <a:xfrm>
            <a:off x="831850" y="4589463"/>
            <a:ext cx="10515600" cy="1789303"/>
          </a:xfrm>
        </p:spPr>
        <p:txBody>
          <a:bodyPr>
            <a:normAutofit/>
          </a:bodyPr>
          <a:lstStyle/>
          <a:p>
            <a:r>
              <a:rPr lang="en-US" sz="2800" dirty="0"/>
              <a:t>Step 1: Grab a piece of paper or open a document or text screen. </a:t>
            </a:r>
          </a:p>
          <a:p>
            <a:r>
              <a:rPr lang="en-US" sz="2800" dirty="0"/>
              <a:t>Step 2: Consider what you/your ministry does.</a:t>
            </a:r>
          </a:p>
          <a:p>
            <a:r>
              <a:rPr lang="en-US" sz="2800" dirty="0"/>
              <a:t>Step 3: Jot down a summary description.</a:t>
            </a:r>
          </a:p>
        </p:txBody>
      </p:sp>
    </p:spTree>
    <p:extLst>
      <p:ext uri="{BB962C8B-B14F-4D97-AF65-F5344CB8AC3E}">
        <p14:creationId xmlns:p14="http://schemas.microsoft.com/office/powerpoint/2010/main" val="206891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191F5-28E9-B3B7-252E-93615CD67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516DC-6811-C0A2-9D61-EEAA45F5347F}"/>
              </a:ext>
            </a:extLst>
          </p:cNvPr>
          <p:cNvSpPr>
            <a:spLocks noGrp="1"/>
          </p:cNvSpPr>
          <p:nvPr>
            <p:ph type="title"/>
          </p:nvPr>
        </p:nvSpPr>
        <p:spPr/>
        <p:txBody>
          <a:bodyPr/>
          <a:lstStyle/>
          <a:p>
            <a:r>
              <a:rPr lang="en-US" b="1" dirty="0"/>
              <a:t>WHAT? SERVICE</a:t>
            </a:r>
          </a:p>
        </p:txBody>
      </p:sp>
      <p:sp>
        <p:nvSpPr>
          <p:cNvPr id="3" name="Content Placeholder 2">
            <a:extLst>
              <a:ext uri="{FF2B5EF4-FFF2-40B4-BE49-F238E27FC236}">
                <a16:creationId xmlns:a16="http://schemas.microsoft.com/office/drawing/2014/main" id="{C59849BD-5CC2-637D-5E54-5D32885F558C}"/>
              </a:ext>
            </a:extLst>
          </p:cNvPr>
          <p:cNvSpPr>
            <a:spLocks noGrp="1"/>
          </p:cNvSpPr>
          <p:nvPr>
            <p:ph idx="1"/>
          </p:nvPr>
        </p:nvSpPr>
        <p:spPr>
          <a:xfrm>
            <a:off x="838199" y="1825625"/>
            <a:ext cx="9791701" cy="4667250"/>
          </a:xfrm>
        </p:spPr>
        <p:txBody>
          <a:bodyPr>
            <a:normAutofit/>
          </a:bodyPr>
          <a:lstStyle/>
          <a:p>
            <a:pPr marL="0" indent="0">
              <a:buNone/>
            </a:pPr>
            <a:r>
              <a:rPr lang="en-US" sz="3200" b="1" dirty="0">
                <a:solidFill>
                  <a:srgbClr val="F26641"/>
                </a:solidFill>
              </a:rPr>
              <a:t>Describe what you/your ministry does.</a:t>
            </a:r>
          </a:p>
          <a:p>
            <a:r>
              <a:rPr lang="en-US" sz="3200" b="1" dirty="0"/>
              <a:t>Spiritual needs </a:t>
            </a:r>
            <a:r>
              <a:rPr lang="en-US" sz="3200" dirty="0"/>
              <a:t>- evangelism, discipleship/Bible, worship, prayer</a:t>
            </a:r>
          </a:p>
          <a:p>
            <a:r>
              <a:rPr lang="en-US" sz="3200" b="1" dirty="0"/>
              <a:t>Felt and Real needs </a:t>
            </a:r>
            <a:r>
              <a:rPr lang="en-US" sz="3200" dirty="0"/>
              <a:t>– food, housing, clothing, recovery support, job skills, education, legal services, justice reform, etc. </a:t>
            </a:r>
          </a:p>
          <a:p>
            <a:r>
              <a:rPr lang="en-US" sz="3200" b="1" dirty="0"/>
              <a:t>Developmental needs </a:t>
            </a:r>
            <a:r>
              <a:rPr lang="en-US" sz="3200" dirty="0"/>
              <a:t>– physical, emotional, mental, social</a:t>
            </a:r>
          </a:p>
          <a:p>
            <a:pPr marL="0" indent="0">
              <a:buNone/>
            </a:pPr>
            <a:endParaRPr lang="en-US" sz="2800" dirty="0"/>
          </a:p>
        </p:txBody>
      </p:sp>
    </p:spTree>
    <p:extLst>
      <p:ext uri="{BB962C8B-B14F-4D97-AF65-F5344CB8AC3E}">
        <p14:creationId xmlns:p14="http://schemas.microsoft.com/office/powerpoint/2010/main" val="206338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9306D-0FC1-8FF0-CB4F-8ED4297DD1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1D8E2-5296-87DA-DEB7-D6D554D4C1F7}"/>
              </a:ext>
            </a:extLst>
          </p:cNvPr>
          <p:cNvSpPr>
            <a:spLocks noGrp="1"/>
          </p:cNvSpPr>
          <p:nvPr>
            <p:ph type="title"/>
          </p:nvPr>
        </p:nvSpPr>
        <p:spPr>
          <a:solidFill>
            <a:srgbClr val="396373"/>
          </a:solidFill>
        </p:spPr>
        <p:txBody>
          <a:bodyPr/>
          <a:lstStyle/>
          <a:p>
            <a:r>
              <a:rPr lang="en-US" b="1" dirty="0">
                <a:solidFill>
                  <a:schemeClr val="bg1"/>
                </a:solidFill>
              </a:rPr>
              <a:t>  DISCIPLESHIP ASSESSMENT</a:t>
            </a:r>
          </a:p>
        </p:txBody>
      </p:sp>
      <p:sp>
        <p:nvSpPr>
          <p:cNvPr id="3" name="Text Placeholder 2">
            <a:extLst>
              <a:ext uri="{FF2B5EF4-FFF2-40B4-BE49-F238E27FC236}">
                <a16:creationId xmlns:a16="http://schemas.microsoft.com/office/drawing/2014/main" id="{DD312620-B654-9640-0549-80CDE5ED2924}"/>
              </a:ext>
            </a:extLst>
          </p:cNvPr>
          <p:cNvSpPr>
            <a:spLocks noGrp="1"/>
          </p:cNvSpPr>
          <p:nvPr>
            <p:ph type="body" idx="1"/>
          </p:nvPr>
        </p:nvSpPr>
        <p:spPr/>
        <p:txBody>
          <a:bodyPr>
            <a:normAutofit/>
          </a:bodyPr>
          <a:lstStyle/>
          <a:p>
            <a:r>
              <a:rPr lang="en-US" b="1" dirty="0">
                <a:solidFill>
                  <a:srgbClr val="396373"/>
                </a:solidFill>
              </a:rPr>
              <a:t>     SIGNPOSTS</a:t>
            </a:r>
          </a:p>
          <a:p>
            <a:r>
              <a:rPr lang="en-US" b="1" dirty="0">
                <a:solidFill>
                  <a:srgbClr val="396373"/>
                </a:solidFill>
              </a:rPr>
              <a:t>     BIBLE ENGAGEMENT</a:t>
            </a:r>
          </a:p>
        </p:txBody>
      </p:sp>
    </p:spTree>
    <p:extLst>
      <p:ext uri="{BB962C8B-B14F-4D97-AF65-F5344CB8AC3E}">
        <p14:creationId xmlns:p14="http://schemas.microsoft.com/office/powerpoint/2010/main" val="51346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861DE-17C9-2AAF-3A4C-A7DC5557D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C9B00-0EAD-B6C8-5B35-F56B4E7B9369}"/>
              </a:ext>
            </a:extLst>
          </p:cNvPr>
          <p:cNvSpPr>
            <a:spLocks noGrp="1"/>
          </p:cNvSpPr>
          <p:nvPr>
            <p:ph type="title"/>
          </p:nvPr>
        </p:nvSpPr>
        <p:spPr>
          <a:solidFill>
            <a:srgbClr val="396373"/>
          </a:solidFill>
        </p:spPr>
        <p:txBody>
          <a:bodyPr/>
          <a:lstStyle/>
          <a:p>
            <a:pPr marL="0" indent="0">
              <a:buNone/>
            </a:pPr>
            <a:r>
              <a:rPr lang="en-US" b="1" dirty="0">
                <a:solidFill>
                  <a:schemeClr val="bg1"/>
                </a:solidFill>
              </a:rPr>
              <a:t>  Signposts of Discipleship</a:t>
            </a:r>
          </a:p>
        </p:txBody>
      </p:sp>
      <p:sp>
        <p:nvSpPr>
          <p:cNvPr id="3" name="Content Placeholder 2">
            <a:extLst>
              <a:ext uri="{FF2B5EF4-FFF2-40B4-BE49-F238E27FC236}">
                <a16:creationId xmlns:a16="http://schemas.microsoft.com/office/drawing/2014/main" id="{B396CAB2-E5BD-A928-67E4-BCE832E15944}"/>
              </a:ext>
            </a:extLst>
          </p:cNvPr>
          <p:cNvSpPr>
            <a:spLocks noGrp="1"/>
          </p:cNvSpPr>
          <p:nvPr>
            <p:ph idx="1"/>
          </p:nvPr>
        </p:nvSpPr>
        <p:spPr>
          <a:xfrm>
            <a:off x="838200" y="1806497"/>
            <a:ext cx="10515600" cy="4139111"/>
          </a:xfrm>
        </p:spPr>
        <p:txBody>
          <a:bodyPr>
            <a:noAutofit/>
          </a:bodyPr>
          <a:lstStyle/>
          <a:p>
            <a:pPr marL="0" indent="0">
              <a:buNone/>
            </a:pPr>
            <a:r>
              <a:rPr lang="en-US" dirty="0"/>
              <a:t>These 8 signposts reveal a person’s spiritual progress:</a:t>
            </a:r>
          </a:p>
          <a:p>
            <a:pPr marL="514350" indent="-514350">
              <a:buFont typeface="+mj-lt"/>
              <a:buAutoNum type="arabicPeriod"/>
            </a:pPr>
            <a:r>
              <a:rPr lang="en-US" dirty="0"/>
              <a:t>Engaging the Bible</a:t>
            </a:r>
          </a:p>
          <a:p>
            <a:pPr marL="514350" indent="-514350">
              <a:buFont typeface="+mj-lt"/>
              <a:buAutoNum type="arabicPeriod"/>
            </a:pPr>
            <a:r>
              <a:rPr lang="en-US" dirty="0"/>
              <a:t>Obeying God and Denying Self</a:t>
            </a:r>
          </a:p>
          <a:p>
            <a:pPr marL="514350" indent="-514350">
              <a:buFont typeface="+mj-lt"/>
              <a:buAutoNum type="arabicPeriod"/>
            </a:pPr>
            <a:r>
              <a:rPr lang="en-US" dirty="0"/>
              <a:t>Serving God and Others</a:t>
            </a:r>
          </a:p>
          <a:p>
            <a:pPr marL="514350" indent="-514350">
              <a:buFont typeface="+mj-lt"/>
              <a:buAutoNum type="arabicPeriod"/>
            </a:pPr>
            <a:r>
              <a:rPr lang="en-US" dirty="0"/>
              <a:t>Sharing Christ</a:t>
            </a:r>
          </a:p>
          <a:p>
            <a:pPr marL="514350" indent="-514350">
              <a:buFont typeface="+mj-lt"/>
              <a:buAutoNum type="arabicPeriod"/>
            </a:pPr>
            <a:r>
              <a:rPr lang="en-US" dirty="0"/>
              <a:t>Exercising Faith</a:t>
            </a:r>
          </a:p>
          <a:p>
            <a:pPr marL="514350" indent="-514350">
              <a:buFont typeface="+mj-lt"/>
              <a:buAutoNum type="arabicPeriod"/>
            </a:pPr>
            <a:r>
              <a:rPr lang="en-US" dirty="0"/>
              <a:t>Seeking God</a:t>
            </a:r>
          </a:p>
          <a:p>
            <a:pPr marL="514350" indent="-514350">
              <a:buFont typeface="+mj-lt"/>
              <a:buAutoNum type="arabicPeriod"/>
            </a:pPr>
            <a:r>
              <a:rPr lang="en-US" dirty="0"/>
              <a:t>Building Relationships</a:t>
            </a:r>
          </a:p>
          <a:p>
            <a:pPr marL="514350" indent="-514350">
              <a:buFont typeface="+mj-lt"/>
              <a:buAutoNum type="arabicPeriod"/>
            </a:pPr>
            <a:r>
              <a:rPr lang="en-US" dirty="0"/>
              <a:t>Living Unashamed (Transparency)</a:t>
            </a:r>
          </a:p>
        </p:txBody>
      </p:sp>
      <p:sp>
        <p:nvSpPr>
          <p:cNvPr id="5" name="TextBox 4">
            <a:extLst>
              <a:ext uri="{FF2B5EF4-FFF2-40B4-BE49-F238E27FC236}">
                <a16:creationId xmlns:a16="http://schemas.microsoft.com/office/drawing/2014/main" id="{5F1ECD32-726E-43FD-F5A1-31DA0769DF81}"/>
              </a:ext>
            </a:extLst>
          </p:cNvPr>
          <p:cNvSpPr txBox="1"/>
          <p:nvPr/>
        </p:nvSpPr>
        <p:spPr>
          <a:xfrm>
            <a:off x="7024687" y="5846544"/>
            <a:ext cx="4462463" cy="461665"/>
          </a:xfrm>
          <a:prstGeom prst="rect">
            <a:avLst/>
          </a:prstGeom>
          <a:noFill/>
        </p:spPr>
        <p:txBody>
          <a:bodyPr wrap="square" rtlCol="0">
            <a:spAutoFit/>
          </a:bodyPr>
          <a:lstStyle/>
          <a:p>
            <a:r>
              <a:rPr lang="en-US" sz="1200" dirty="0"/>
              <a:t>From </a:t>
            </a:r>
            <a:r>
              <a:rPr lang="en-US" sz="1200" dirty="0" err="1"/>
              <a:t>LifeWay</a:t>
            </a:r>
            <a:r>
              <a:rPr lang="en-US" sz="1200" dirty="0"/>
              <a:t> Research, </a:t>
            </a:r>
            <a:r>
              <a:rPr lang="en-US" sz="1200" i="1" dirty="0"/>
              <a:t>https://</a:t>
            </a:r>
            <a:r>
              <a:rPr lang="en-US" sz="1200" i="1" dirty="0" err="1"/>
              <a:t>discipleshippathwayassessment.lifeway.com</a:t>
            </a:r>
            <a:r>
              <a:rPr lang="en-US" sz="1200" i="1" dirty="0"/>
              <a:t>/signposts/</a:t>
            </a:r>
          </a:p>
        </p:txBody>
      </p:sp>
    </p:spTree>
    <p:extLst>
      <p:ext uri="{BB962C8B-B14F-4D97-AF65-F5344CB8AC3E}">
        <p14:creationId xmlns:p14="http://schemas.microsoft.com/office/powerpoint/2010/main" val="416171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33425-1929-750C-8E6A-3444D1767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BA847-A9ED-90C8-124C-AD8B0FC7973E}"/>
              </a:ext>
            </a:extLst>
          </p:cNvPr>
          <p:cNvSpPr>
            <a:spLocks noGrp="1"/>
          </p:cNvSpPr>
          <p:nvPr>
            <p:ph type="title"/>
          </p:nvPr>
        </p:nvSpPr>
        <p:spPr>
          <a:solidFill>
            <a:srgbClr val="396373"/>
          </a:solidFill>
        </p:spPr>
        <p:txBody>
          <a:bodyPr/>
          <a:lstStyle/>
          <a:p>
            <a:r>
              <a:rPr lang="en-US" b="1" dirty="0">
                <a:solidFill>
                  <a:schemeClr val="bg1"/>
                </a:solidFill>
              </a:rPr>
              <a:t>  My assumptions about </a:t>
            </a:r>
            <a:r>
              <a:rPr lang="en-US" b="1" u="sng" dirty="0">
                <a:solidFill>
                  <a:schemeClr val="bg1"/>
                </a:solidFill>
              </a:rPr>
              <a:t>YOU</a:t>
            </a:r>
          </a:p>
        </p:txBody>
      </p:sp>
      <p:sp>
        <p:nvSpPr>
          <p:cNvPr id="3" name="Content Placeholder 2">
            <a:extLst>
              <a:ext uri="{FF2B5EF4-FFF2-40B4-BE49-F238E27FC236}">
                <a16:creationId xmlns:a16="http://schemas.microsoft.com/office/drawing/2014/main" id="{1B7F8687-C557-A390-693D-8EABA6515FB8}"/>
              </a:ext>
            </a:extLst>
          </p:cNvPr>
          <p:cNvSpPr>
            <a:spLocks noGrp="1"/>
          </p:cNvSpPr>
          <p:nvPr>
            <p:ph idx="1"/>
          </p:nvPr>
        </p:nvSpPr>
        <p:spPr>
          <a:xfrm>
            <a:off x="838200" y="1825625"/>
            <a:ext cx="10365954" cy="4351338"/>
          </a:xfrm>
        </p:spPr>
        <p:txBody>
          <a:bodyPr>
            <a:normAutofit/>
          </a:bodyPr>
          <a:lstStyle/>
          <a:p>
            <a:pPr marL="0" indent="0">
              <a:buNone/>
            </a:pPr>
            <a:r>
              <a:rPr lang="en-US" sz="4000" dirty="0"/>
              <a:t>YOU …</a:t>
            </a:r>
          </a:p>
          <a:p>
            <a:pPr lvl="1"/>
            <a:r>
              <a:rPr lang="en-US" sz="3200" dirty="0">
                <a:solidFill>
                  <a:srgbClr val="000000"/>
                </a:solidFill>
              </a:rPr>
              <a:t>are a believer in/follower of Jesus. </a:t>
            </a:r>
          </a:p>
          <a:p>
            <a:pPr lvl="1"/>
            <a:r>
              <a:rPr lang="en-US" sz="3200" dirty="0">
                <a:solidFill>
                  <a:srgbClr val="000000"/>
                </a:solidFill>
              </a:rPr>
              <a:t>desire to be </a:t>
            </a:r>
            <a:r>
              <a:rPr lang="en-US" sz="3200" dirty="0"/>
              <a:t>conformed into Jesus’ likeness/His image. </a:t>
            </a:r>
          </a:p>
          <a:p>
            <a:pPr lvl="1"/>
            <a:r>
              <a:rPr lang="en-US" sz="3200" dirty="0"/>
              <a:t>strive to obey Jesus.</a:t>
            </a:r>
          </a:p>
          <a:p>
            <a:pPr lvl="1"/>
            <a:r>
              <a:rPr lang="en-US" sz="3200" dirty="0"/>
              <a:t>bare witness to others the truth of the gospel/Jesus.</a:t>
            </a:r>
          </a:p>
          <a:p>
            <a:pPr lvl="1"/>
            <a:r>
              <a:rPr lang="en-US" sz="3200" dirty="0"/>
              <a:t>focus on making disciples of Jesus.</a:t>
            </a:r>
          </a:p>
          <a:p>
            <a:pPr lvl="1"/>
            <a:r>
              <a:rPr lang="en-US" sz="3200" dirty="0"/>
              <a:t>love Jesus by serving justice-involved individuals.</a:t>
            </a:r>
          </a:p>
        </p:txBody>
      </p:sp>
    </p:spTree>
    <p:extLst>
      <p:ext uri="{BB962C8B-B14F-4D97-AF65-F5344CB8AC3E}">
        <p14:creationId xmlns:p14="http://schemas.microsoft.com/office/powerpoint/2010/main" val="21997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4E11-E4DF-31EE-DACD-4C278AC1A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2ECF1-FA25-EF42-981C-24DDCB249DA5}"/>
              </a:ext>
            </a:extLst>
          </p:cNvPr>
          <p:cNvSpPr>
            <a:spLocks noGrp="1"/>
          </p:cNvSpPr>
          <p:nvPr>
            <p:ph type="title"/>
          </p:nvPr>
        </p:nvSpPr>
        <p:spPr>
          <a:solidFill>
            <a:srgbClr val="396373"/>
          </a:solidFill>
        </p:spPr>
        <p:txBody>
          <a:bodyPr/>
          <a:lstStyle/>
          <a:p>
            <a:r>
              <a:rPr lang="en-US" b="1" dirty="0">
                <a:solidFill>
                  <a:schemeClr val="bg1"/>
                </a:solidFill>
              </a:rPr>
              <a:t>  Discipleship Signpost: Engaging the Bible</a:t>
            </a:r>
          </a:p>
        </p:txBody>
      </p:sp>
      <p:sp>
        <p:nvSpPr>
          <p:cNvPr id="3" name="Content Placeholder 2">
            <a:extLst>
              <a:ext uri="{FF2B5EF4-FFF2-40B4-BE49-F238E27FC236}">
                <a16:creationId xmlns:a16="http://schemas.microsoft.com/office/drawing/2014/main" id="{FB6CC8F5-9EAD-A296-24FC-D5A07C0FE621}"/>
              </a:ext>
            </a:extLst>
          </p:cNvPr>
          <p:cNvSpPr>
            <a:spLocks noGrp="1"/>
          </p:cNvSpPr>
          <p:nvPr>
            <p:ph idx="1"/>
          </p:nvPr>
        </p:nvSpPr>
        <p:spPr>
          <a:xfrm>
            <a:off x="838199" y="1928812"/>
            <a:ext cx="10515599" cy="4670291"/>
          </a:xfrm>
        </p:spPr>
        <p:txBody>
          <a:bodyPr>
            <a:normAutofit fontScale="40000" lnSpcReduction="20000"/>
          </a:bodyPr>
          <a:lstStyle/>
          <a:p>
            <a:pPr marL="0" indent="0">
              <a:buNone/>
            </a:pPr>
            <a:r>
              <a:rPr lang="en-US" sz="7000" dirty="0"/>
              <a:t>Research revealed predictors of </a:t>
            </a:r>
            <a:r>
              <a:rPr lang="en-US" sz="7000" b="1" dirty="0">
                <a:solidFill>
                  <a:srgbClr val="396373"/>
                </a:solidFill>
              </a:rPr>
              <a:t>HIGHER BIBLE ENGAGEMENT </a:t>
            </a:r>
            <a:r>
              <a:rPr lang="en-US" sz="7000" dirty="0"/>
              <a:t>scores:</a:t>
            </a:r>
          </a:p>
          <a:p>
            <a:pPr>
              <a:lnSpc>
                <a:spcPct val="120000"/>
              </a:lnSpc>
            </a:pPr>
            <a:r>
              <a:rPr lang="en-US" sz="5800" dirty="0"/>
              <a:t>Confessing wrongdoings to God and asking forgiveness.</a:t>
            </a:r>
          </a:p>
          <a:p>
            <a:pPr>
              <a:lnSpc>
                <a:spcPct val="120000"/>
              </a:lnSpc>
            </a:pPr>
            <a:r>
              <a:rPr lang="en-US" sz="5800" dirty="0"/>
              <a:t>Believing in Jesus Christ as the only way to heaven and the number of years one has believed this.</a:t>
            </a:r>
          </a:p>
          <a:p>
            <a:pPr>
              <a:lnSpc>
                <a:spcPct val="120000"/>
              </a:lnSpc>
            </a:pPr>
            <a:r>
              <a:rPr lang="en-US" sz="5800" dirty="0"/>
              <a:t>Making a decision to obey or follow God with an awareness that choosing to do so might be costly. </a:t>
            </a:r>
          </a:p>
          <a:p>
            <a:pPr>
              <a:lnSpc>
                <a:spcPct val="120000"/>
              </a:lnSpc>
            </a:pPr>
            <a:r>
              <a:rPr lang="en-US" sz="5800" dirty="0"/>
              <a:t>Praying for the spiritual status of people they know are not professing Christians.</a:t>
            </a:r>
          </a:p>
          <a:p>
            <a:pPr>
              <a:lnSpc>
                <a:spcPct val="120000"/>
              </a:lnSpc>
            </a:pPr>
            <a:r>
              <a:rPr lang="en-US" sz="5800" dirty="0"/>
              <a:t>Reading a book about increasing their spiritual growth.</a:t>
            </a:r>
          </a:p>
          <a:p>
            <a:pPr>
              <a:lnSpc>
                <a:spcPct val="120000"/>
              </a:lnSpc>
            </a:pPr>
            <a:r>
              <a:rPr lang="en-US" sz="5800" dirty="0"/>
              <a:t>Having been discipled or mentored one-on-one by a more spiritually mature Christian.</a:t>
            </a:r>
          </a:p>
        </p:txBody>
      </p:sp>
      <p:sp>
        <p:nvSpPr>
          <p:cNvPr id="4" name="TextBox 3">
            <a:extLst>
              <a:ext uri="{FF2B5EF4-FFF2-40B4-BE49-F238E27FC236}">
                <a16:creationId xmlns:a16="http://schemas.microsoft.com/office/drawing/2014/main" id="{5CD95ECE-F625-514E-F01B-CC20ED8EBAE2}"/>
              </a:ext>
            </a:extLst>
          </p:cNvPr>
          <p:cNvSpPr txBox="1"/>
          <p:nvPr/>
        </p:nvSpPr>
        <p:spPr>
          <a:xfrm>
            <a:off x="3190302" y="6323598"/>
            <a:ext cx="8163498" cy="338554"/>
          </a:xfrm>
          <a:prstGeom prst="rect">
            <a:avLst/>
          </a:prstGeom>
          <a:noFill/>
        </p:spPr>
        <p:txBody>
          <a:bodyPr wrap="square" rtlCol="0">
            <a:spAutoFit/>
          </a:bodyPr>
          <a:lstStyle/>
          <a:p>
            <a:r>
              <a:rPr lang="en-US" sz="1600" dirty="0"/>
              <a:t>From </a:t>
            </a:r>
            <a:r>
              <a:rPr lang="en-US" sz="1600" dirty="0" err="1"/>
              <a:t>LifeWay</a:t>
            </a:r>
            <a:r>
              <a:rPr lang="en-US" sz="1600" dirty="0"/>
              <a:t> Research, </a:t>
            </a:r>
            <a:r>
              <a:rPr lang="en-US" sz="1600" i="1" dirty="0"/>
              <a:t>Transformational Discipleship; Discipleship Pathway Assessment</a:t>
            </a:r>
          </a:p>
        </p:txBody>
      </p:sp>
    </p:spTree>
    <p:extLst>
      <p:ext uri="{BB962C8B-B14F-4D97-AF65-F5344CB8AC3E}">
        <p14:creationId xmlns:p14="http://schemas.microsoft.com/office/powerpoint/2010/main" val="3131201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D9B0-01C3-1153-3403-E974F67EF347}"/>
              </a:ext>
            </a:extLst>
          </p:cNvPr>
          <p:cNvSpPr>
            <a:spLocks noGrp="1"/>
          </p:cNvSpPr>
          <p:nvPr>
            <p:ph type="title"/>
          </p:nvPr>
        </p:nvSpPr>
        <p:spPr>
          <a:xfrm>
            <a:off x="838200" y="365125"/>
            <a:ext cx="10782782" cy="1325563"/>
          </a:xfrm>
        </p:spPr>
        <p:txBody>
          <a:bodyPr/>
          <a:lstStyle/>
          <a:p>
            <a:r>
              <a:rPr lang="en-US" b="1" dirty="0">
                <a:solidFill>
                  <a:srgbClr val="396373"/>
                </a:solidFill>
              </a:rPr>
              <a:t>DISCIPLESHIP FOCUS: BIBLE ENGAGEMENT</a:t>
            </a:r>
            <a:endParaRPr lang="en-US" dirty="0"/>
          </a:p>
        </p:txBody>
      </p:sp>
      <p:sp>
        <p:nvSpPr>
          <p:cNvPr id="3" name="Content Placeholder 2">
            <a:extLst>
              <a:ext uri="{FF2B5EF4-FFF2-40B4-BE49-F238E27FC236}">
                <a16:creationId xmlns:a16="http://schemas.microsoft.com/office/drawing/2014/main" id="{8368CB35-17F7-54CD-FCB9-4F109D305670}"/>
              </a:ext>
            </a:extLst>
          </p:cNvPr>
          <p:cNvSpPr>
            <a:spLocks noGrp="1"/>
          </p:cNvSpPr>
          <p:nvPr>
            <p:ph idx="1"/>
          </p:nvPr>
        </p:nvSpPr>
        <p:spPr>
          <a:xfrm>
            <a:off x="838200" y="1690688"/>
            <a:ext cx="10515600" cy="4486275"/>
          </a:xfrm>
        </p:spPr>
        <p:txBody>
          <a:bodyPr>
            <a:normAutofit/>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We believe Jesus transforms lives, and anyone can discover the truth about life, love, themselves, others, and God through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the study and application of the Bible</a:t>
            </a:r>
            <a:r>
              <a:rPr lang="en-US" sz="3200"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 </a:t>
            </a:r>
          </a:p>
          <a:p>
            <a:r>
              <a:rPr lang="en-US" sz="3200" kern="100" dirty="0">
                <a:effectLst/>
                <a:latin typeface="Aptos" panose="020B0004020202020204" pitchFamily="34" charset="0"/>
                <a:ea typeface="Aptos" panose="020B0004020202020204" pitchFamily="34" charset="0"/>
                <a:cs typeface="Times New Roman" panose="02020603050405020304" pitchFamily="18" charset="0"/>
              </a:rPr>
              <a:t>We believe the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Bible reveals truth</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making the Bible a source of authority for our lives and a unique resource for us to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know God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and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receive courage for life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3200" kern="100" dirty="0">
                <a:effectLst/>
                <a:latin typeface="Aptos" panose="020B0004020202020204" pitchFamily="34" charset="0"/>
                <a:ea typeface="Aptos" panose="020B0004020202020204" pitchFamily="34" charset="0"/>
                <a:cs typeface="Times New Roman" panose="02020603050405020304" pitchFamily="18" charset="0"/>
              </a:rPr>
              <a:t>We believe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God gives courage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by strengthening us with the truth of the Bible and empowering us by the work of the Holy Spirit.</a:t>
            </a:r>
            <a:endParaRPr lang="en-US" sz="3200" dirty="0"/>
          </a:p>
        </p:txBody>
      </p:sp>
      <p:pic>
        <p:nvPicPr>
          <p:cNvPr id="4" name="Picture 3" descr="A black background with blue text&#10;&#10;AI-generated content may be incorrect.">
            <a:extLst>
              <a:ext uri="{FF2B5EF4-FFF2-40B4-BE49-F238E27FC236}">
                <a16:creationId xmlns:a16="http://schemas.microsoft.com/office/drawing/2014/main" id="{564E3C6B-2EFC-BD7E-BD9B-C77BB1148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spTree>
    <p:extLst>
      <p:ext uri="{BB962C8B-B14F-4D97-AF65-F5344CB8AC3E}">
        <p14:creationId xmlns:p14="http://schemas.microsoft.com/office/powerpoint/2010/main" val="287532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A9598-D0A6-5F91-6B99-E8A631B2F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05866-98E4-0669-027F-7111BF15C425}"/>
              </a:ext>
            </a:extLst>
          </p:cNvPr>
          <p:cNvSpPr>
            <a:spLocks noGrp="1"/>
          </p:cNvSpPr>
          <p:nvPr>
            <p:ph type="title"/>
          </p:nvPr>
        </p:nvSpPr>
        <p:spPr>
          <a:xfrm>
            <a:off x="5471886" y="365125"/>
            <a:ext cx="5881914" cy="1325563"/>
          </a:xfrm>
        </p:spPr>
        <p:txBody>
          <a:bodyPr/>
          <a:lstStyle/>
          <a:p>
            <a:r>
              <a:rPr lang="en-US" b="1" dirty="0">
                <a:solidFill>
                  <a:srgbClr val="396373"/>
                </a:solidFill>
              </a:rPr>
              <a:t> BIBLE RESOURCES</a:t>
            </a:r>
            <a:endParaRPr lang="en-US" dirty="0"/>
          </a:p>
        </p:txBody>
      </p:sp>
      <p:sp>
        <p:nvSpPr>
          <p:cNvPr id="3" name="Content Placeholder 2">
            <a:extLst>
              <a:ext uri="{FF2B5EF4-FFF2-40B4-BE49-F238E27FC236}">
                <a16:creationId xmlns:a16="http://schemas.microsoft.com/office/drawing/2014/main" id="{7E16B92D-E189-F324-6ABD-6E03463FD712}"/>
              </a:ext>
            </a:extLst>
          </p:cNvPr>
          <p:cNvSpPr>
            <a:spLocks noGrp="1"/>
          </p:cNvSpPr>
          <p:nvPr>
            <p:ph idx="1"/>
          </p:nvPr>
        </p:nvSpPr>
        <p:spPr>
          <a:xfrm>
            <a:off x="5783943" y="2363716"/>
            <a:ext cx="5257800" cy="2803596"/>
          </a:xfrm>
        </p:spPr>
        <p:txBody>
          <a:bodyPr>
            <a:normAutofit/>
          </a:bodyPr>
          <a:lstStyle/>
          <a:p>
            <a:r>
              <a:rPr lang="en-US" sz="3600" b="1" dirty="0">
                <a:solidFill>
                  <a:srgbClr val="396373"/>
                </a:solidFill>
              </a:rPr>
              <a:t>Study Bible for Women</a:t>
            </a:r>
          </a:p>
          <a:p>
            <a:r>
              <a:rPr lang="en-US" sz="3600" b="1" dirty="0">
                <a:solidFill>
                  <a:srgbClr val="396373"/>
                </a:solidFill>
              </a:rPr>
              <a:t>Study Bible for Men</a:t>
            </a:r>
          </a:p>
          <a:p>
            <a:r>
              <a:rPr lang="en-US" sz="3600" b="1" dirty="0">
                <a:solidFill>
                  <a:srgbClr val="396373"/>
                </a:solidFill>
              </a:rPr>
              <a:t>Audio Bible</a:t>
            </a:r>
          </a:p>
        </p:txBody>
      </p:sp>
      <p:pic>
        <p:nvPicPr>
          <p:cNvPr id="4" name="Picture 3" descr="A black background with blue text&#10;&#10;AI-generated content may be incorrect.">
            <a:extLst>
              <a:ext uri="{FF2B5EF4-FFF2-40B4-BE49-F238E27FC236}">
                <a16:creationId xmlns:a16="http://schemas.microsoft.com/office/drawing/2014/main" id="{499153DB-F016-7A52-E175-F171C9ED0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pic>
        <p:nvPicPr>
          <p:cNvPr id="5" name="Content Placeholder 7">
            <a:extLst>
              <a:ext uri="{FF2B5EF4-FFF2-40B4-BE49-F238E27FC236}">
                <a16:creationId xmlns:a16="http://schemas.microsoft.com/office/drawing/2014/main" id="{880444F9-D77F-FF16-E18A-7580433D2DD1}"/>
              </a:ext>
            </a:extLst>
          </p:cNvPr>
          <p:cNvPicPr>
            <a:picLocks noChangeAspect="1"/>
          </p:cNvPicPr>
          <p:nvPr/>
        </p:nvPicPr>
        <p:blipFill>
          <a:blip r:embed="rId3"/>
          <a:stretch>
            <a:fillRect/>
          </a:stretch>
        </p:blipFill>
        <p:spPr>
          <a:xfrm>
            <a:off x="0" y="2599"/>
            <a:ext cx="5200650" cy="6855402"/>
          </a:xfrm>
          <a:prstGeom prst="rect">
            <a:avLst/>
          </a:prstGeom>
        </p:spPr>
      </p:pic>
    </p:spTree>
    <p:extLst>
      <p:ext uri="{BB962C8B-B14F-4D97-AF65-F5344CB8AC3E}">
        <p14:creationId xmlns:p14="http://schemas.microsoft.com/office/powerpoint/2010/main" val="165896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797B0-D999-D53E-C3F6-FD1D23A4E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DCE14-8247-9A2A-BF9A-C05708C32B20}"/>
              </a:ext>
            </a:extLst>
          </p:cNvPr>
          <p:cNvSpPr>
            <a:spLocks noGrp="1"/>
          </p:cNvSpPr>
          <p:nvPr>
            <p:ph type="title"/>
          </p:nvPr>
        </p:nvSpPr>
        <p:spPr/>
        <p:txBody>
          <a:bodyPr/>
          <a:lstStyle/>
          <a:p>
            <a:r>
              <a:rPr lang="en-US" b="1" dirty="0">
                <a:solidFill>
                  <a:srgbClr val="396373"/>
                </a:solidFill>
              </a:rPr>
              <a:t>OBSTABLES TO SPIRITUAL GROWTH</a:t>
            </a:r>
            <a:endParaRPr lang="en-US" dirty="0"/>
          </a:p>
        </p:txBody>
      </p:sp>
      <p:sp>
        <p:nvSpPr>
          <p:cNvPr id="3" name="Content Placeholder 2">
            <a:extLst>
              <a:ext uri="{FF2B5EF4-FFF2-40B4-BE49-F238E27FC236}">
                <a16:creationId xmlns:a16="http://schemas.microsoft.com/office/drawing/2014/main" id="{5FA73CBB-300D-F5D4-78F3-F6A8F1E053F7}"/>
              </a:ext>
            </a:extLst>
          </p:cNvPr>
          <p:cNvSpPr>
            <a:spLocks noGrp="1"/>
          </p:cNvSpPr>
          <p:nvPr>
            <p:ph idx="1"/>
          </p:nvPr>
        </p:nvSpPr>
        <p:spPr>
          <a:xfrm>
            <a:off x="838200" y="1690688"/>
            <a:ext cx="10204048" cy="4486275"/>
          </a:xfrm>
        </p:spPr>
        <p:txBody>
          <a:bodyPr>
            <a:normAutofit/>
          </a:bodyPr>
          <a:lstStyle/>
          <a:p>
            <a:pPr marL="0" indent="0">
              <a:buNone/>
            </a:pPr>
            <a:r>
              <a:rPr lang="en-US" sz="3600" kern="100" dirty="0">
                <a:effectLst/>
                <a:ea typeface="Aptos" panose="020B0004020202020204" pitchFamily="34" charset="0"/>
                <a:cs typeface="Times New Roman" panose="02020603050405020304" pitchFamily="18" charset="0"/>
              </a:rPr>
              <a:t>We acknowledge many </a:t>
            </a:r>
            <a:r>
              <a:rPr lang="en-US" sz="3600" kern="100" dirty="0">
                <a:ea typeface="Aptos" panose="020B0004020202020204" pitchFamily="34" charset="0"/>
                <a:cs typeface="Times New Roman" panose="02020603050405020304" pitchFamily="18" charset="0"/>
              </a:rPr>
              <a:t>people </a:t>
            </a:r>
            <a:r>
              <a:rPr lang="en-US" sz="3600" kern="100" dirty="0">
                <a:effectLst/>
                <a:ea typeface="Aptos" panose="020B0004020202020204" pitchFamily="34" charset="0"/>
                <a:cs typeface="Times New Roman" panose="02020603050405020304" pitchFamily="18" charset="0"/>
              </a:rPr>
              <a:t>have life experiences that create obstacles to embracing the abundant life promised by Jesus in John 10:10. However, life experiences need not define a person’s life but can empower them to become what God intends through </a:t>
            </a:r>
            <a:r>
              <a:rPr lang="en-US" sz="3600" b="1" kern="100" dirty="0">
                <a:solidFill>
                  <a:srgbClr val="396373"/>
                </a:solidFill>
                <a:effectLst/>
                <a:ea typeface="Aptos" panose="020B0004020202020204" pitchFamily="34" charset="0"/>
                <a:cs typeface="Times New Roman" panose="02020603050405020304" pitchFamily="18" charset="0"/>
              </a:rPr>
              <a:t>faith in Jesus</a:t>
            </a:r>
            <a:r>
              <a:rPr lang="en-US" sz="3600" kern="100" dirty="0">
                <a:effectLst/>
                <a:ea typeface="Aptos" panose="020B0004020202020204" pitchFamily="34" charset="0"/>
                <a:cs typeface="Times New Roman" panose="02020603050405020304" pitchFamily="18" charset="0"/>
              </a:rPr>
              <a:t>, the </a:t>
            </a:r>
            <a:r>
              <a:rPr lang="en-US" sz="3600" b="1" kern="100" dirty="0">
                <a:solidFill>
                  <a:srgbClr val="396373"/>
                </a:solidFill>
                <a:effectLst/>
                <a:ea typeface="Aptos" panose="020B0004020202020204" pitchFamily="34" charset="0"/>
                <a:cs typeface="Times New Roman" panose="02020603050405020304" pitchFamily="18" charset="0"/>
              </a:rPr>
              <a:t>study and application of God’s Word</a:t>
            </a:r>
            <a:r>
              <a:rPr lang="en-US" sz="3600" kern="100" dirty="0">
                <a:effectLst/>
                <a:ea typeface="Aptos" panose="020B0004020202020204" pitchFamily="34" charset="0"/>
                <a:cs typeface="Times New Roman" panose="02020603050405020304" pitchFamily="18" charset="0"/>
              </a:rPr>
              <a:t>, and </a:t>
            </a:r>
            <a:r>
              <a:rPr lang="en-US" sz="3600" b="1" kern="100" dirty="0">
                <a:solidFill>
                  <a:srgbClr val="396373"/>
                </a:solidFill>
                <a:effectLst/>
                <a:ea typeface="Aptos" panose="020B0004020202020204" pitchFamily="34" charset="0"/>
                <a:cs typeface="Times New Roman" panose="02020603050405020304" pitchFamily="18" charset="0"/>
              </a:rPr>
              <a:t>supportive discipleship</a:t>
            </a:r>
            <a:r>
              <a:rPr lang="en-US" sz="3600" kern="100" dirty="0">
                <a:effectLst/>
                <a:ea typeface="Aptos" panose="020B0004020202020204" pitchFamily="34" charset="0"/>
                <a:cs typeface="Times New Roman" panose="02020603050405020304" pitchFamily="18" charset="0"/>
              </a:rPr>
              <a:t>.</a:t>
            </a:r>
            <a:endParaRPr lang="en-US" sz="3600" dirty="0"/>
          </a:p>
        </p:txBody>
      </p:sp>
      <p:pic>
        <p:nvPicPr>
          <p:cNvPr id="4" name="Picture 3" descr="A black background with blue text&#10;&#10;AI-generated content may be incorrect.">
            <a:extLst>
              <a:ext uri="{FF2B5EF4-FFF2-40B4-BE49-F238E27FC236}">
                <a16:creationId xmlns:a16="http://schemas.microsoft.com/office/drawing/2014/main" id="{F619075E-287C-C7F0-B58F-98122CC7B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spTree>
    <p:extLst>
      <p:ext uri="{BB962C8B-B14F-4D97-AF65-F5344CB8AC3E}">
        <p14:creationId xmlns:p14="http://schemas.microsoft.com/office/powerpoint/2010/main" val="127508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2909-C11E-DF85-D936-F273D3C375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3D616E-48E3-6496-63E3-22E4EF19C585}"/>
              </a:ext>
            </a:extLst>
          </p:cNvPr>
          <p:cNvSpPr>
            <a:spLocks noGrp="1"/>
          </p:cNvSpPr>
          <p:nvPr>
            <p:ph type="title"/>
          </p:nvPr>
        </p:nvSpPr>
        <p:spPr/>
        <p:txBody>
          <a:bodyPr/>
          <a:lstStyle/>
          <a:p>
            <a:r>
              <a:rPr lang="en-US" b="1" dirty="0">
                <a:solidFill>
                  <a:srgbClr val="396373"/>
                </a:solidFill>
              </a:rPr>
              <a:t>2024 BIBLE ENGAGEMENT</a:t>
            </a:r>
            <a:endParaRPr lang="en-US" dirty="0"/>
          </a:p>
        </p:txBody>
      </p:sp>
      <p:sp>
        <p:nvSpPr>
          <p:cNvPr id="3" name="Content Placeholder 2">
            <a:extLst>
              <a:ext uri="{FF2B5EF4-FFF2-40B4-BE49-F238E27FC236}">
                <a16:creationId xmlns:a16="http://schemas.microsoft.com/office/drawing/2014/main" id="{3CA7BDA6-93DF-F177-DFDE-CA5298267909}"/>
              </a:ext>
            </a:extLst>
          </p:cNvPr>
          <p:cNvSpPr>
            <a:spLocks noGrp="1"/>
          </p:cNvSpPr>
          <p:nvPr>
            <p:ph idx="1"/>
          </p:nvPr>
        </p:nvSpPr>
        <p:spPr>
          <a:xfrm>
            <a:off x="838200" y="1690689"/>
            <a:ext cx="10204048" cy="4432320"/>
          </a:xfrm>
        </p:spPr>
        <p:txBody>
          <a:bodyPr>
            <a:normAutofit/>
          </a:bodyPr>
          <a:lstStyle/>
          <a:p>
            <a:pPr marL="0" indent="0">
              <a:buNone/>
            </a:pPr>
            <a:r>
              <a:rPr lang="en-US" sz="3600" dirty="0">
                <a:solidFill>
                  <a:srgbClr val="1A1A1A"/>
                </a:solidFill>
                <a:effectLst/>
              </a:rPr>
              <a:t>462,290 tablets in 36 states gave inmates access to </a:t>
            </a:r>
            <a:r>
              <a:rPr lang="en-US" sz="3600" b="1" dirty="0">
                <a:solidFill>
                  <a:srgbClr val="F26641"/>
                </a:solidFill>
                <a:effectLst/>
              </a:rPr>
              <a:t>207 teaching videos and audio Bible files </a:t>
            </a:r>
            <a:r>
              <a:rPr lang="en-US" sz="3600" dirty="0">
                <a:solidFill>
                  <a:srgbClr val="1A1A1A"/>
                </a:solidFill>
                <a:effectLst/>
              </a:rPr>
              <a:t>from Courage For Life. These videos were viewed </a:t>
            </a:r>
            <a:r>
              <a:rPr lang="en-US" sz="3600" b="1" dirty="0">
                <a:solidFill>
                  <a:srgbClr val="F26641"/>
                </a:solidFill>
                <a:effectLst/>
              </a:rPr>
              <a:t>887,390 times and 1,477 inmates indicated they accepted Jesus Christ</a:t>
            </a:r>
            <a:r>
              <a:rPr lang="en-US" sz="3600" dirty="0">
                <a:solidFill>
                  <a:srgbClr val="1A1A1A"/>
                </a:solidFill>
                <a:effectLst/>
              </a:rPr>
              <a:t> in 2024 associated with engagement with our audio Bible and our videos.</a:t>
            </a:r>
          </a:p>
          <a:p>
            <a:pPr marL="0" indent="0">
              <a:buNone/>
            </a:pPr>
            <a:r>
              <a:rPr lang="en-US" sz="3600" b="1" dirty="0">
                <a:solidFill>
                  <a:srgbClr val="F26641"/>
                </a:solidFill>
              </a:rPr>
              <a:t>3,045 Courage For Life Study Bibles </a:t>
            </a:r>
            <a:r>
              <a:rPr lang="en-US" sz="3600" dirty="0">
                <a:solidFill>
                  <a:srgbClr val="1A1A1A"/>
                </a:solidFill>
              </a:rPr>
              <a:t>given to incarcerated individuals.</a:t>
            </a:r>
          </a:p>
          <a:p>
            <a:pPr marL="0" indent="0">
              <a:buNone/>
            </a:pPr>
            <a:endParaRPr lang="en-US" sz="3600" dirty="0">
              <a:solidFill>
                <a:srgbClr val="1A1A1A"/>
              </a:solidFill>
              <a:effectLst/>
            </a:endParaRPr>
          </a:p>
        </p:txBody>
      </p:sp>
      <p:pic>
        <p:nvPicPr>
          <p:cNvPr id="4" name="Picture 3" descr="A black background with blue text&#10;&#10;AI-generated content may be incorrect.">
            <a:extLst>
              <a:ext uri="{FF2B5EF4-FFF2-40B4-BE49-F238E27FC236}">
                <a16:creationId xmlns:a16="http://schemas.microsoft.com/office/drawing/2014/main" id="{68FA6919-FDB7-4219-E536-566146D4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spTree>
    <p:extLst>
      <p:ext uri="{BB962C8B-B14F-4D97-AF65-F5344CB8AC3E}">
        <p14:creationId xmlns:p14="http://schemas.microsoft.com/office/powerpoint/2010/main" val="346314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C0F2E-FB83-8CBC-1FE2-6C909E7EF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1CCCE-BBA1-9CA2-588F-60E4176869DE}"/>
              </a:ext>
            </a:extLst>
          </p:cNvPr>
          <p:cNvSpPr>
            <a:spLocks noGrp="1"/>
          </p:cNvSpPr>
          <p:nvPr>
            <p:ph type="title"/>
          </p:nvPr>
        </p:nvSpPr>
        <p:spPr/>
        <p:txBody>
          <a:bodyPr/>
          <a:lstStyle/>
          <a:p>
            <a:r>
              <a:rPr lang="en-US" b="1" dirty="0">
                <a:solidFill>
                  <a:srgbClr val="396373"/>
                </a:solidFill>
              </a:rPr>
              <a:t>SPIRITUAL GROWTH RESOURCES</a:t>
            </a:r>
            <a:endParaRPr lang="en-US" dirty="0"/>
          </a:p>
        </p:txBody>
      </p:sp>
      <p:sp>
        <p:nvSpPr>
          <p:cNvPr id="3" name="Content Placeholder 2">
            <a:extLst>
              <a:ext uri="{FF2B5EF4-FFF2-40B4-BE49-F238E27FC236}">
                <a16:creationId xmlns:a16="http://schemas.microsoft.com/office/drawing/2014/main" id="{4E364F03-F16E-E219-A6E9-1B58854DD0B3}"/>
              </a:ext>
            </a:extLst>
          </p:cNvPr>
          <p:cNvSpPr>
            <a:spLocks noGrp="1"/>
          </p:cNvSpPr>
          <p:nvPr>
            <p:ph idx="1"/>
          </p:nvPr>
        </p:nvSpPr>
        <p:spPr>
          <a:xfrm>
            <a:off x="838199" y="1690688"/>
            <a:ext cx="9138558" cy="4486275"/>
          </a:xfrm>
        </p:spPr>
        <p:txBody>
          <a:bodyPr>
            <a:normAutofit/>
          </a:bodyPr>
          <a:lstStyle/>
          <a:p>
            <a:pPr marL="0" indent="0">
              <a:buNone/>
            </a:pPr>
            <a:r>
              <a:rPr lang="en-US" sz="4000" b="1" dirty="0">
                <a:solidFill>
                  <a:srgbClr val="396373"/>
                </a:solidFill>
              </a:rPr>
              <a:t>COURAGE FOR MY LIFE PROGRAM</a:t>
            </a:r>
          </a:p>
          <a:p>
            <a:pPr lvl="1"/>
            <a:r>
              <a:rPr lang="en-US" sz="3600" b="1" dirty="0">
                <a:solidFill>
                  <a:srgbClr val="F26641"/>
                </a:solidFill>
              </a:rPr>
              <a:t>Women’s workbooks, English &amp; Spanish</a:t>
            </a:r>
          </a:p>
          <a:p>
            <a:pPr lvl="1"/>
            <a:r>
              <a:rPr lang="en-US" sz="3600" b="1" dirty="0">
                <a:solidFill>
                  <a:srgbClr val="F26641"/>
                </a:solidFill>
              </a:rPr>
              <a:t>Women’s video series, English only</a:t>
            </a:r>
          </a:p>
          <a:p>
            <a:pPr lvl="1"/>
            <a:r>
              <a:rPr lang="en-US" sz="3600" b="1" dirty="0">
                <a:solidFill>
                  <a:srgbClr val="396373"/>
                </a:solidFill>
              </a:rPr>
              <a:t>Men’s workbooks, English &amp; Spanish</a:t>
            </a:r>
          </a:p>
          <a:p>
            <a:pPr lvl="1"/>
            <a:r>
              <a:rPr lang="en-US" sz="3600" b="1" dirty="0">
                <a:solidFill>
                  <a:srgbClr val="396373"/>
                </a:solidFill>
              </a:rPr>
              <a:t>Men’s video series, English only</a:t>
            </a:r>
          </a:p>
          <a:p>
            <a:endParaRPr lang="en-US" sz="3200" dirty="0">
              <a:solidFill>
                <a:srgbClr val="F26641"/>
              </a:solidFill>
            </a:endParaRPr>
          </a:p>
        </p:txBody>
      </p:sp>
      <p:pic>
        <p:nvPicPr>
          <p:cNvPr id="4" name="Picture 3" descr="A black background with blue text&#10;&#10;AI-generated content may be incorrect.">
            <a:extLst>
              <a:ext uri="{FF2B5EF4-FFF2-40B4-BE49-F238E27FC236}">
                <a16:creationId xmlns:a16="http://schemas.microsoft.com/office/drawing/2014/main" id="{7B73573C-FE27-11F9-FABF-D0B4C0C75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spTree>
    <p:extLst>
      <p:ext uri="{BB962C8B-B14F-4D97-AF65-F5344CB8AC3E}">
        <p14:creationId xmlns:p14="http://schemas.microsoft.com/office/powerpoint/2010/main" val="380121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EAEE-6669-F47A-1D17-55362F709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335F5-80AA-C975-F1A1-45DF467C7323}"/>
              </a:ext>
            </a:extLst>
          </p:cNvPr>
          <p:cNvSpPr>
            <a:spLocks noGrp="1"/>
          </p:cNvSpPr>
          <p:nvPr>
            <p:ph type="title"/>
          </p:nvPr>
        </p:nvSpPr>
        <p:spPr/>
        <p:txBody>
          <a:bodyPr/>
          <a:lstStyle/>
          <a:p>
            <a:r>
              <a:rPr lang="en-US" b="1" dirty="0">
                <a:solidFill>
                  <a:srgbClr val="396373"/>
                </a:solidFill>
              </a:rPr>
              <a:t>PROGRAM &amp; RESOURCE EFFECTIVENESS</a:t>
            </a:r>
            <a:endParaRPr lang="en-US" dirty="0"/>
          </a:p>
        </p:txBody>
      </p:sp>
      <p:sp>
        <p:nvSpPr>
          <p:cNvPr id="3" name="Content Placeholder 2">
            <a:extLst>
              <a:ext uri="{FF2B5EF4-FFF2-40B4-BE49-F238E27FC236}">
                <a16:creationId xmlns:a16="http://schemas.microsoft.com/office/drawing/2014/main" id="{FDC6CF87-663A-FCEB-BFCB-49B038CA7ABF}"/>
              </a:ext>
            </a:extLst>
          </p:cNvPr>
          <p:cNvSpPr>
            <a:spLocks noGrp="1"/>
          </p:cNvSpPr>
          <p:nvPr>
            <p:ph idx="1"/>
          </p:nvPr>
        </p:nvSpPr>
        <p:spPr>
          <a:xfrm>
            <a:off x="838199" y="1428750"/>
            <a:ext cx="10597588" cy="4691063"/>
          </a:xfrm>
        </p:spPr>
        <p:txBody>
          <a:bodyPr>
            <a:noAutofit/>
          </a:bodyPr>
          <a:lstStyle/>
          <a:p>
            <a:pPr marL="0" indent="0">
              <a:lnSpc>
                <a:spcPct val="100000"/>
              </a:lnSpc>
              <a:spcBef>
                <a:spcPts val="0"/>
              </a:spcBef>
              <a:buNone/>
            </a:pPr>
            <a:r>
              <a:rPr lang="en-US" sz="3400" b="1" kern="100" dirty="0">
                <a:effectLst/>
                <a:latin typeface="Aptos" panose="020B0004020202020204" pitchFamily="34" charset="0"/>
                <a:ea typeface="Aptos" panose="020B0004020202020204" pitchFamily="34" charset="0"/>
                <a:cs typeface="Times New Roman" panose="02020603050405020304" pitchFamily="18" charset="0"/>
              </a:rPr>
              <a:t>A</a:t>
            </a:r>
            <a:r>
              <a:rPr lang="en-US" sz="3400" b="1" kern="100" dirty="0">
                <a:latin typeface="Aptos" panose="020B0004020202020204" pitchFamily="34" charset="0"/>
                <a:ea typeface="Aptos" panose="020B0004020202020204" pitchFamily="34" charset="0"/>
                <a:cs typeface="Times New Roman" panose="02020603050405020304" pitchFamily="18" charset="0"/>
              </a:rPr>
              <a:t>SSESSMENT OF EMOTIONAL &amp; SPIRITUAL GROWTH</a:t>
            </a:r>
          </a:p>
          <a:p>
            <a:pPr>
              <a:lnSpc>
                <a:spcPct val="100000"/>
              </a:lnSpc>
              <a:spcBef>
                <a:spcPts val="0"/>
              </a:spcBef>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Before beginning the program, each participant completes a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pre-questionnaire</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which helps us understand their </a:t>
            </a:r>
            <a:r>
              <a:rPr lang="en-US" sz="3200" kern="100" dirty="0">
                <a:effectLst/>
                <a:ea typeface="Aptos" panose="020B0004020202020204" pitchFamily="34" charset="0"/>
                <a:cs typeface="Times New Roman" panose="02020603050405020304" pitchFamily="18" charset="0"/>
              </a:rPr>
              <a:t>emotional and spiritual state at the outset. </a:t>
            </a:r>
          </a:p>
          <a:p>
            <a:pPr>
              <a:lnSpc>
                <a:spcPct val="100000"/>
              </a:lnSpc>
              <a:spcBef>
                <a:spcPts val="0"/>
              </a:spcBef>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After completing the program, they fill out a </a:t>
            </a:r>
            <a:r>
              <a:rPr lang="en-US" sz="3200" b="1" kern="100" dirty="0">
                <a:solidFill>
                  <a:srgbClr val="396373"/>
                </a:solidFill>
                <a:effectLst/>
                <a:latin typeface="Aptos" panose="020B0004020202020204" pitchFamily="34" charset="0"/>
                <a:ea typeface="Aptos" panose="020B0004020202020204" pitchFamily="34" charset="0"/>
                <a:cs typeface="Times New Roman" panose="02020603050405020304" pitchFamily="18" charset="0"/>
              </a:rPr>
              <a:t>post-questionnaire &amp; testimony</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which allows us to gauge the </a:t>
            </a:r>
            <a:r>
              <a:rPr lang="en-US" sz="3200" b="1" kern="100" dirty="0">
                <a:solidFill>
                  <a:srgbClr val="F26641"/>
                </a:solidFill>
                <a:effectLst/>
                <a:latin typeface="Aptos" panose="020B0004020202020204" pitchFamily="34" charset="0"/>
                <a:ea typeface="Aptos" panose="020B0004020202020204" pitchFamily="34" charset="0"/>
                <a:cs typeface="Times New Roman" panose="02020603050405020304" pitchFamily="18" charset="0"/>
              </a:rPr>
              <a:t>program’s impact </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on their lives and the </a:t>
            </a:r>
            <a:r>
              <a:rPr lang="en-US" sz="3200" b="1" kern="100" dirty="0">
                <a:solidFill>
                  <a:srgbClr val="F26641"/>
                </a:solidFill>
                <a:effectLst/>
                <a:latin typeface="Aptos" panose="020B0004020202020204" pitchFamily="34" charset="0"/>
                <a:ea typeface="Aptos" panose="020B0004020202020204" pitchFamily="34" charset="0"/>
                <a:cs typeface="Times New Roman" panose="02020603050405020304" pitchFamily="18" charset="0"/>
              </a:rPr>
              <a:t>resource’s effectiveness. </a:t>
            </a:r>
          </a:p>
          <a:p>
            <a:pPr>
              <a:lnSpc>
                <a:spcPct val="100000"/>
              </a:lnSpc>
              <a:spcBef>
                <a:spcPts val="0"/>
              </a:spcBef>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buNone/>
            </a:pP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black background with blue text&#10;&#10;AI-generated content may be incorrect.">
            <a:extLst>
              <a:ext uri="{FF2B5EF4-FFF2-40B4-BE49-F238E27FC236}">
                <a16:creationId xmlns:a16="http://schemas.microsoft.com/office/drawing/2014/main" id="{290C06A8-3C1A-C460-6A1C-BF78F4D65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081" y="5167312"/>
            <a:ext cx="5352857" cy="1535112"/>
          </a:xfrm>
          <a:prstGeom prst="rect">
            <a:avLst/>
          </a:prstGeom>
        </p:spPr>
      </p:pic>
    </p:spTree>
    <p:extLst>
      <p:ext uri="{BB962C8B-B14F-4D97-AF65-F5344CB8AC3E}">
        <p14:creationId xmlns:p14="http://schemas.microsoft.com/office/powerpoint/2010/main" val="845635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ce of paper with writing on it&#10;&#10;AI-generated content may be incorrect.">
            <a:extLst>
              <a:ext uri="{FF2B5EF4-FFF2-40B4-BE49-F238E27FC236}">
                <a16:creationId xmlns:a16="http://schemas.microsoft.com/office/drawing/2014/main" id="{4E0A8D48-07E5-963B-0F49-D35A0888E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842" y="0"/>
            <a:ext cx="5232400" cy="6858000"/>
          </a:xfrm>
          <a:prstGeom prst="rect">
            <a:avLst/>
          </a:prstGeom>
        </p:spPr>
      </p:pic>
      <p:pic>
        <p:nvPicPr>
          <p:cNvPr id="5" name="Picture 4" descr="A line with numbers and a line with a point&#10;&#10;AI-generated content may be incorrect.">
            <a:extLst>
              <a:ext uri="{FF2B5EF4-FFF2-40B4-BE49-F238E27FC236}">
                <a16:creationId xmlns:a16="http://schemas.microsoft.com/office/drawing/2014/main" id="{91E9992D-0BAD-448A-2FA2-F04291014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41" y="2364623"/>
            <a:ext cx="6583895" cy="1598032"/>
          </a:xfrm>
          <a:prstGeom prst="rect">
            <a:avLst/>
          </a:prstGeom>
        </p:spPr>
      </p:pic>
      <p:pic>
        <p:nvPicPr>
          <p:cNvPr id="7" name="Picture 6" descr="A black line with black text&#10;&#10;AI-generated content may be incorrect.">
            <a:extLst>
              <a:ext uri="{FF2B5EF4-FFF2-40B4-BE49-F238E27FC236}">
                <a16:creationId xmlns:a16="http://schemas.microsoft.com/office/drawing/2014/main" id="{9661C694-F46D-F23B-277C-B99C341D6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00" y="4060296"/>
            <a:ext cx="6583891" cy="1598031"/>
          </a:xfrm>
          <a:prstGeom prst="rect">
            <a:avLst/>
          </a:prstGeom>
        </p:spPr>
      </p:pic>
      <p:sp>
        <p:nvSpPr>
          <p:cNvPr id="8" name="Title 1">
            <a:extLst>
              <a:ext uri="{FF2B5EF4-FFF2-40B4-BE49-F238E27FC236}">
                <a16:creationId xmlns:a16="http://schemas.microsoft.com/office/drawing/2014/main" id="{1AA1555B-B8DE-C020-166F-F3FE0F9BD449}"/>
              </a:ext>
            </a:extLst>
          </p:cNvPr>
          <p:cNvSpPr txBox="1">
            <a:spLocks/>
          </p:cNvSpPr>
          <p:nvPr/>
        </p:nvSpPr>
        <p:spPr>
          <a:xfrm>
            <a:off x="679511" y="1480920"/>
            <a:ext cx="5712768" cy="822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Program Assessment</a:t>
            </a:r>
          </a:p>
        </p:txBody>
      </p:sp>
      <p:pic>
        <p:nvPicPr>
          <p:cNvPr id="10" name="Picture 9" descr="A blue and white text on a black background&#10;&#10;AI-generated content may be incorrect.">
            <a:extLst>
              <a:ext uri="{FF2B5EF4-FFF2-40B4-BE49-F238E27FC236}">
                <a16:creationId xmlns:a16="http://schemas.microsoft.com/office/drawing/2014/main" id="{AA30DC9F-17D0-6B89-77E8-4155BF7B8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46" y="463773"/>
            <a:ext cx="5943600" cy="1231900"/>
          </a:xfrm>
          <a:prstGeom prst="rect">
            <a:avLst/>
          </a:prstGeom>
        </p:spPr>
      </p:pic>
    </p:spTree>
    <p:extLst>
      <p:ext uri="{BB962C8B-B14F-4D97-AF65-F5344CB8AC3E}">
        <p14:creationId xmlns:p14="http://schemas.microsoft.com/office/powerpoint/2010/main" val="4201438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B049-5487-CBD0-DE7A-2BDD08D7030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061FAB9-A684-0F60-DF36-0FB6B2E358C7}"/>
              </a:ext>
            </a:extLst>
          </p:cNvPr>
          <p:cNvSpPr txBox="1">
            <a:spLocks/>
          </p:cNvSpPr>
          <p:nvPr/>
        </p:nvSpPr>
        <p:spPr>
          <a:xfrm>
            <a:off x="6348065" y="659010"/>
            <a:ext cx="5712768" cy="822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Program Assessment</a:t>
            </a:r>
          </a:p>
        </p:txBody>
      </p:sp>
      <p:pic>
        <p:nvPicPr>
          <p:cNvPr id="10" name="Picture 9" descr="A blue and white text on a black background&#10;&#10;AI-generated content may be incorrect.">
            <a:extLst>
              <a:ext uri="{FF2B5EF4-FFF2-40B4-BE49-F238E27FC236}">
                <a16:creationId xmlns:a16="http://schemas.microsoft.com/office/drawing/2014/main" id="{895B7C00-882D-76AA-E886-5C730AF7E9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6" y="463773"/>
            <a:ext cx="5943600" cy="1231900"/>
          </a:xfrm>
          <a:prstGeom prst="rect">
            <a:avLst/>
          </a:prstGeom>
        </p:spPr>
      </p:pic>
      <p:sp>
        <p:nvSpPr>
          <p:cNvPr id="4" name="TextBox 3">
            <a:extLst>
              <a:ext uri="{FF2B5EF4-FFF2-40B4-BE49-F238E27FC236}">
                <a16:creationId xmlns:a16="http://schemas.microsoft.com/office/drawing/2014/main" id="{7B745CB0-DE05-847C-6C6C-42D2DD2C9B37}"/>
              </a:ext>
            </a:extLst>
          </p:cNvPr>
          <p:cNvSpPr txBox="1"/>
          <p:nvPr/>
        </p:nvSpPr>
        <p:spPr>
          <a:xfrm>
            <a:off x="592986" y="1695673"/>
            <a:ext cx="4494830" cy="4339650"/>
          </a:xfrm>
          <a:prstGeom prst="rect">
            <a:avLst/>
          </a:prstGeom>
          <a:noFill/>
        </p:spPr>
        <p:txBody>
          <a:bodyPr wrap="square">
            <a:spAutoFit/>
          </a:bodyPr>
          <a:lstStyle/>
          <a:p>
            <a:r>
              <a:rPr lang="en-US" sz="2400" dirty="0">
                <a:solidFill>
                  <a:srgbClr val="1A1A1A"/>
                </a:solidFill>
                <a:effectLst/>
              </a:rPr>
              <a:t>"[The Courage For My Life program] showed me that I'm worth so much more than what I thought of myself and that I can overcome anything with God by my side. I now have the courage to face myself and others and be okay with myself because I am a child of God. I can love myself because God loves me." – </a:t>
            </a:r>
            <a:r>
              <a:rPr lang="en-US" dirty="0">
                <a:solidFill>
                  <a:srgbClr val="1A1A1A"/>
                </a:solidFill>
                <a:effectLst/>
              </a:rPr>
              <a:t>Maritza, a Courage For My Life program participant at a correctional facility in Idaho</a:t>
            </a:r>
          </a:p>
        </p:txBody>
      </p:sp>
      <p:sp>
        <p:nvSpPr>
          <p:cNvPr id="12" name="TextBox 11">
            <a:extLst>
              <a:ext uri="{FF2B5EF4-FFF2-40B4-BE49-F238E27FC236}">
                <a16:creationId xmlns:a16="http://schemas.microsoft.com/office/drawing/2014/main" id="{DBD71EE0-1DB3-DBB8-21A3-41888D44ED38}"/>
              </a:ext>
            </a:extLst>
          </p:cNvPr>
          <p:cNvSpPr txBox="1"/>
          <p:nvPr/>
        </p:nvSpPr>
        <p:spPr>
          <a:xfrm>
            <a:off x="5842247" y="1695673"/>
            <a:ext cx="5142276" cy="4339650"/>
          </a:xfrm>
          <a:prstGeom prst="rect">
            <a:avLst/>
          </a:prstGeom>
          <a:noFill/>
        </p:spPr>
        <p:txBody>
          <a:bodyPr wrap="square">
            <a:spAutoFit/>
          </a:bodyPr>
          <a:lstStyle/>
          <a:p>
            <a:r>
              <a:rPr lang="en-US" sz="2400" dirty="0">
                <a:solidFill>
                  <a:srgbClr val="1A1A1A"/>
                </a:solidFill>
                <a:effectLst/>
                <a:latin typeface="Arial" panose="020B0604020202020204" pitchFamily="34" charset="0"/>
              </a:rPr>
              <a:t>"God has used this course to help unlock hurt and memories that I didn't even know I was holding on to. This journey of healing has drawn me closer to God to help me deal with my childhood abuse that led to my addiction, divorce, and incarceration. Now I have joy, love, and peace from healing that can only come from Jesus. I am free!" </a:t>
            </a:r>
            <a:r>
              <a:rPr lang="en-US" dirty="0">
                <a:solidFill>
                  <a:srgbClr val="1A1A1A"/>
                </a:solidFill>
                <a:effectLst/>
                <a:latin typeface="Arial" panose="020B0604020202020204" pitchFamily="34" charset="0"/>
              </a:rPr>
              <a:t>–</a:t>
            </a:r>
            <a:r>
              <a:rPr lang="en-US" sz="2400" dirty="0">
                <a:solidFill>
                  <a:srgbClr val="1A1A1A"/>
                </a:solidFill>
                <a:effectLst/>
                <a:latin typeface="Arial" panose="020B0604020202020204" pitchFamily="34" charset="0"/>
              </a:rPr>
              <a:t> </a:t>
            </a:r>
            <a:r>
              <a:rPr lang="en-US" dirty="0">
                <a:solidFill>
                  <a:srgbClr val="1A1A1A"/>
                </a:solidFill>
                <a:effectLst/>
                <a:latin typeface="Arial" panose="020B0604020202020204" pitchFamily="34" charset="0"/>
              </a:rPr>
              <a:t>Jake, a Courage For My Life program participant at a correctional facility in Louisiana</a:t>
            </a:r>
          </a:p>
        </p:txBody>
      </p:sp>
    </p:spTree>
    <p:extLst>
      <p:ext uri="{BB962C8B-B14F-4D97-AF65-F5344CB8AC3E}">
        <p14:creationId xmlns:p14="http://schemas.microsoft.com/office/powerpoint/2010/main" val="880458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9A1EA-4B40-8ABE-0E01-CF083ACFF8D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65EB91E-191C-C9CC-7425-C87F1748817F}"/>
              </a:ext>
            </a:extLst>
          </p:cNvPr>
          <p:cNvSpPr txBox="1">
            <a:spLocks/>
          </p:cNvSpPr>
          <p:nvPr/>
        </p:nvSpPr>
        <p:spPr>
          <a:xfrm>
            <a:off x="6348065" y="659010"/>
            <a:ext cx="5712768" cy="8226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Program Assessment</a:t>
            </a:r>
          </a:p>
        </p:txBody>
      </p:sp>
      <p:pic>
        <p:nvPicPr>
          <p:cNvPr id="10" name="Picture 9" descr="A blue and white text on a black background&#10;&#10;AI-generated content may be incorrect.">
            <a:extLst>
              <a:ext uri="{FF2B5EF4-FFF2-40B4-BE49-F238E27FC236}">
                <a16:creationId xmlns:a16="http://schemas.microsoft.com/office/drawing/2014/main" id="{DA8ABD4D-E575-B443-DC9B-6EDC88C7A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6" y="463773"/>
            <a:ext cx="5943600" cy="1231900"/>
          </a:xfrm>
          <a:prstGeom prst="rect">
            <a:avLst/>
          </a:prstGeom>
        </p:spPr>
      </p:pic>
      <p:sp>
        <p:nvSpPr>
          <p:cNvPr id="4" name="TextBox 3">
            <a:extLst>
              <a:ext uri="{FF2B5EF4-FFF2-40B4-BE49-F238E27FC236}">
                <a16:creationId xmlns:a16="http://schemas.microsoft.com/office/drawing/2014/main" id="{3A1D81FA-D845-5F11-0D16-072CBA8F115F}"/>
              </a:ext>
            </a:extLst>
          </p:cNvPr>
          <p:cNvSpPr txBox="1"/>
          <p:nvPr/>
        </p:nvSpPr>
        <p:spPr>
          <a:xfrm>
            <a:off x="592986" y="1695673"/>
            <a:ext cx="4494830" cy="3785652"/>
          </a:xfrm>
          <a:prstGeom prst="rect">
            <a:avLst/>
          </a:prstGeom>
          <a:noFill/>
        </p:spPr>
        <p:txBody>
          <a:bodyPr wrap="square">
            <a:spAutoFit/>
          </a:bodyPr>
          <a:lstStyle/>
          <a:p>
            <a:r>
              <a:rPr lang="en-US" sz="2400" dirty="0">
                <a:solidFill>
                  <a:srgbClr val="1A1A1A"/>
                </a:solidFill>
                <a:effectLst/>
              </a:rPr>
              <a:t>"We have so many men who have tremendously appreciated your men’s study bible with the lion on the cover. The men use these during their study times and several men and women in our facility are voraciously seeking after the living God of His Word." </a:t>
            </a:r>
            <a:r>
              <a:rPr lang="en-US" dirty="0">
                <a:solidFill>
                  <a:srgbClr val="1A1A1A"/>
                </a:solidFill>
                <a:effectLst/>
              </a:rPr>
              <a:t>- Kent, correctional facility chaplain in Georgia</a:t>
            </a:r>
          </a:p>
        </p:txBody>
      </p:sp>
      <p:sp>
        <p:nvSpPr>
          <p:cNvPr id="2" name="TextBox 1">
            <a:extLst>
              <a:ext uri="{FF2B5EF4-FFF2-40B4-BE49-F238E27FC236}">
                <a16:creationId xmlns:a16="http://schemas.microsoft.com/office/drawing/2014/main" id="{EA94C9CC-83EC-F66A-17B8-FD12195C857E}"/>
              </a:ext>
            </a:extLst>
          </p:cNvPr>
          <p:cNvSpPr txBox="1"/>
          <p:nvPr/>
        </p:nvSpPr>
        <p:spPr>
          <a:xfrm>
            <a:off x="6096000" y="1720840"/>
            <a:ext cx="4309641" cy="3416320"/>
          </a:xfrm>
          <a:prstGeom prst="rect">
            <a:avLst/>
          </a:prstGeom>
          <a:noFill/>
        </p:spPr>
        <p:txBody>
          <a:bodyPr wrap="square">
            <a:spAutoFit/>
          </a:bodyPr>
          <a:lstStyle/>
          <a:p>
            <a:pPr algn="ctr"/>
            <a:r>
              <a:rPr lang="en-US" sz="2400" b="1" dirty="0">
                <a:solidFill>
                  <a:srgbClr val="1A1A1A"/>
                </a:solidFill>
              </a:rPr>
              <a:t>January  - December 2024</a:t>
            </a:r>
            <a:r>
              <a:rPr lang="en-US" sz="2400" dirty="0">
                <a:solidFill>
                  <a:srgbClr val="1A1A1A"/>
                </a:solidFill>
              </a:rPr>
              <a:t>, our </a:t>
            </a:r>
            <a:r>
              <a:rPr lang="en-US" sz="2400" b="1" dirty="0">
                <a:solidFill>
                  <a:srgbClr val="396373"/>
                </a:solidFill>
              </a:rPr>
              <a:t>Courage For My Life </a:t>
            </a:r>
            <a:r>
              <a:rPr lang="en-US" sz="2400" dirty="0"/>
              <a:t>program</a:t>
            </a:r>
            <a:r>
              <a:rPr lang="en-US" sz="2400" b="1" dirty="0">
                <a:solidFill>
                  <a:srgbClr val="396373"/>
                </a:solidFill>
              </a:rPr>
              <a:t> </a:t>
            </a:r>
            <a:r>
              <a:rPr lang="en-US" sz="2400" dirty="0">
                <a:solidFill>
                  <a:srgbClr val="1A1A1A"/>
                </a:solidFill>
              </a:rPr>
              <a:t>had </a:t>
            </a:r>
            <a:r>
              <a:rPr lang="en-US" sz="2400" b="1" dirty="0">
                <a:solidFill>
                  <a:srgbClr val="F26641"/>
                </a:solidFill>
              </a:rPr>
              <a:t>985 participants </a:t>
            </a:r>
            <a:r>
              <a:rPr lang="en-US" sz="2400" dirty="0">
                <a:solidFill>
                  <a:srgbClr val="1A1A1A"/>
                </a:solidFill>
              </a:rPr>
              <a:t>in </a:t>
            </a:r>
          </a:p>
          <a:p>
            <a:pPr algn="ctr"/>
            <a:r>
              <a:rPr lang="en-US" sz="2400" b="1" dirty="0">
                <a:solidFill>
                  <a:srgbClr val="F26641"/>
                </a:solidFill>
              </a:rPr>
              <a:t>70 in-person discipleship classes</a:t>
            </a:r>
            <a:r>
              <a:rPr lang="en-US" sz="2400" dirty="0">
                <a:solidFill>
                  <a:srgbClr val="1A1A1A"/>
                </a:solidFill>
              </a:rPr>
              <a:t> in </a:t>
            </a:r>
            <a:r>
              <a:rPr lang="en-US" sz="2400" b="1" dirty="0">
                <a:solidFill>
                  <a:srgbClr val="F26641"/>
                </a:solidFill>
              </a:rPr>
              <a:t>22 facilities </a:t>
            </a:r>
            <a:r>
              <a:rPr lang="en-US" sz="2400" dirty="0">
                <a:solidFill>
                  <a:srgbClr val="1A1A1A"/>
                </a:solidFill>
              </a:rPr>
              <a:t>in        </a:t>
            </a:r>
            <a:r>
              <a:rPr lang="en-US" sz="2400" b="1" dirty="0">
                <a:solidFill>
                  <a:srgbClr val="F26641"/>
                </a:solidFill>
              </a:rPr>
              <a:t>10 states. </a:t>
            </a:r>
          </a:p>
          <a:p>
            <a:endParaRPr lang="en-US" sz="2400" dirty="0">
              <a:solidFill>
                <a:srgbClr val="1A1A1A"/>
              </a:solidFill>
            </a:endParaRPr>
          </a:p>
          <a:p>
            <a:pPr algn="ctr"/>
            <a:r>
              <a:rPr lang="en-US" sz="2400" b="1" dirty="0">
                <a:solidFill>
                  <a:srgbClr val="1A1A1A"/>
                </a:solidFill>
                <a:effectLst/>
              </a:rPr>
              <a:t>July 2014 – December 2024 </a:t>
            </a:r>
          </a:p>
          <a:p>
            <a:pPr algn="ctr"/>
            <a:r>
              <a:rPr lang="en-US" sz="2400" b="1" dirty="0">
                <a:solidFill>
                  <a:srgbClr val="396373"/>
                </a:solidFill>
              </a:rPr>
              <a:t>24,522 participants (all time)</a:t>
            </a:r>
          </a:p>
        </p:txBody>
      </p:sp>
    </p:spTree>
    <p:extLst>
      <p:ext uri="{BB962C8B-B14F-4D97-AF65-F5344CB8AC3E}">
        <p14:creationId xmlns:p14="http://schemas.microsoft.com/office/powerpoint/2010/main" val="287756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18BE9-B0A9-3578-2327-A3B425DBF75F}"/>
              </a:ext>
            </a:extLst>
          </p:cNvPr>
          <p:cNvSpPr>
            <a:spLocks noGrp="1"/>
          </p:cNvSpPr>
          <p:nvPr>
            <p:ph type="title"/>
          </p:nvPr>
        </p:nvSpPr>
        <p:spPr>
          <a:solidFill>
            <a:srgbClr val="396373"/>
          </a:solidFill>
        </p:spPr>
        <p:txBody>
          <a:bodyPr/>
          <a:lstStyle/>
          <a:p>
            <a:r>
              <a:rPr lang="en-US" b="1" dirty="0">
                <a:solidFill>
                  <a:schemeClr val="bg1"/>
                </a:solidFill>
              </a:rPr>
              <a:t>  My assumption about </a:t>
            </a:r>
            <a:r>
              <a:rPr lang="en-US" b="1" u="sng" dirty="0">
                <a:solidFill>
                  <a:schemeClr val="bg1"/>
                </a:solidFill>
              </a:rPr>
              <a:t>MINISTRY</a:t>
            </a:r>
          </a:p>
        </p:txBody>
      </p:sp>
      <p:sp>
        <p:nvSpPr>
          <p:cNvPr id="3" name="Content Placeholder 2">
            <a:extLst>
              <a:ext uri="{FF2B5EF4-FFF2-40B4-BE49-F238E27FC236}">
                <a16:creationId xmlns:a16="http://schemas.microsoft.com/office/drawing/2014/main" id="{B8A8AAD7-96BA-091D-33EA-862FF740FC03}"/>
              </a:ext>
            </a:extLst>
          </p:cNvPr>
          <p:cNvSpPr>
            <a:spLocks noGrp="1"/>
          </p:cNvSpPr>
          <p:nvPr>
            <p:ph idx="1"/>
          </p:nvPr>
        </p:nvSpPr>
        <p:spPr>
          <a:xfrm>
            <a:off x="838199" y="1825625"/>
            <a:ext cx="10648951" cy="4351338"/>
          </a:xfrm>
        </p:spPr>
        <p:txBody>
          <a:bodyPr/>
          <a:lstStyle/>
          <a:p>
            <a:pPr marL="0" indent="0">
              <a:buNone/>
            </a:pPr>
            <a:r>
              <a:rPr lang="en-US" sz="3600" dirty="0"/>
              <a:t>EACH MINISTRY …</a:t>
            </a:r>
          </a:p>
          <a:p>
            <a:pPr lvl="1"/>
            <a:r>
              <a:rPr lang="en-US" sz="3200" dirty="0"/>
              <a:t>is unique in their role, approach, and context.</a:t>
            </a:r>
          </a:p>
          <a:p>
            <a:pPr lvl="1"/>
            <a:r>
              <a:rPr lang="en-US" sz="3200" dirty="0"/>
              <a:t>is a recipient of God’s grace.</a:t>
            </a:r>
          </a:p>
          <a:p>
            <a:pPr lvl="1"/>
            <a:r>
              <a:rPr lang="en-US" sz="3200" dirty="0"/>
              <a:t>is a group of individuals with God-given spiritual gifts.</a:t>
            </a:r>
          </a:p>
          <a:p>
            <a:pPr lvl="1"/>
            <a:r>
              <a:rPr lang="en-US" sz="3200" dirty="0"/>
              <a:t>has access to God’s wisdom and guidance in the Bible and through the Holy Spirit.</a:t>
            </a:r>
          </a:p>
          <a:p>
            <a:endParaRPr lang="en-US" dirty="0"/>
          </a:p>
        </p:txBody>
      </p:sp>
    </p:spTree>
    <p:extLst>
      <p:ext uri="{BB962C8B-B14F-4D97-AF65-F5344CB8AC3E}">
        <p14:creationId xmlns:p14="http://schemas.microsoft.com/office/powerpoint/2010/main" val="2423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5773E-C216-398E-16A0-92B41199B7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888F2-C53C-4D72-B5FD-E155B66EED64}"/>
              </a:ext>
            </a:extLst>
          </p:cNvPr>
          <p:cNvSpPr>
            <a:spLocks noGrp="1"/>
          </p:cNvSpPr>
          <p:nvPr>
            <p:ph type="title"/>
          </p:nvPr>
        </p:nvSpPr>
        <p:spPr/>
        <p:txBody>
          <a:bodyPr>
            <a:normAutofit/>
          </a:bodyPr>
          <a:lstStyle/>
          <a:p>
            <a:r>
              <a:rPr lang="en-US" dirty="0"/>
              <a:t>Pause for Engagement</a:t>
            </a:r>
          </a:p>
        </p:txBody>
      </p:sp>
      <p:sp>
        <p:nvSpPr>
          <p:cNvPr id="3" name="Text Placeholder 2">
            <a:extLst>
              <a:ext uri="{FF2B5EF4-FFF2-40B4-BE49-F238E27FC236}">
                <a16:creationId xmlns:a16="http://schemas.microsoft.com/office/drawing/2014/main" id="{10D700E4-DBC1-1C3A-E919-E39371D130AE}"/>
              </a:ext>
            </a:extLst>
          </p:cNvPr>
          <p:cNvSpPr>
            <a:spLocks noGrp="1"/>
          </p:cNvSpPr>
          <p:nvPr>
            <p:ph type="body" idx="1"/>
          </p:nvPr>
        </p:nvSpPr>
        <p:spPr>
          <a:xfrm>
            <a:off x="831850" y="4589463"/>
            <a:ext cx="10515600" cy="1789303"/>
          </a:xfrm>
        </p:spPr>
        <p:txBody>
          <a:bodyPr>
            <a:normAutofit/>
          </a:bodyPr>
          <a:lstStyle/>
          <a:p>
            <a:r>
              <a:rPr lang="en-US" sz="2800" dirty="0"/>
              <a:t>Step 1: Grab a piece of paper or open a document or text screen. </a:t>
            </a:r>
          </a:p>
          <a:p>
            <a:r>
              <a:rPr lang="en-US" sz="2800" dirty="0"/>
              <a:t>Step 2: How do you assess what your ministry does?</a:t>
            </a:r>
          </a:p>
          <a:p>
            <a:r>
              <a:rPr lang="en-US" sz="2800" dirty="0"/>
              <a:t>Step 3: List some ways.</a:t>
            </a:r>
          </a:p>
        </p:txBody>
      </p:sp>
    </p:spTree>
    <p:extLst>
      <p:ext uri="{BB962C8B-B14F-4D97-AF65-F5344CB8AC3E}">
        <p14:creationId xmlns:p14="http://schemas.microsoft.com/office/powerpoint/2010/main" val="2799367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03EA0-0F2D-03BD-BE3B-D7ECF421D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1D402-8B91-B853-6A2F-29ED7F4F0F53}"/>
              </a:ext>
            </a:extLst>
          </p:cNvPr>
          <p:cNvSpPr>
            <a:spLocks noGrp="1"/>
          </p:cNvSpPr>
          <p:nvPr>
            <p:ph type="title"/>
          </p:nvPr>
        </p:nvSpPr>
        <p:spPr/>
        <p:txBody>
          <a:bodyPr/>
          <a:lstStyle/>
          <a:p>
            <a:r>
              <a:rPr lang="en-US" b="1" dirty="0"/>
              <a:t>HOW? ASSESSMENT</a:t>
            </a:r>
          </a:p>
        </p:txBody>
      </p:sp>
      <p:sp>
        <p:nvSpPr>
          <p:cNvPr id="3" name="Content Placeholder 2">
            <a:extLst>
              <a:ext uri="{FF2B5EF4-FFF2-40B4-BE49-F238E27FC236}">
                <a16:creationId xmlns:a16="http://schemas.microsoft.com/office/drawing/2014/main" id="{A3175181-FC7D-28AF-EB9E-0B0C95CA4DFC}"/>
              </a:ext>
            </a:extLst>
          </p:cNvPr>
          <p:cNvSpPr>
            <a:spLocks noGrp="1"/>
          </p:cNvSpPr>
          <p:nvPr>
            <p:ph idx="1"/>
          </p:nvPr>
        </p:nvSpPr>
        <p:spPr>
          <a:xfrm>
            <a:off x="838199" y="1825625"/>
            <a:ext cx="10898530" cy="4667250"/>
          </a:xfrm>
        </p:spPr>
        <p:txBody>
          <a:bodyPr>
            <a:normAutofit/>
          </a:bodyPr>
          <a:lstStyle/>
          <a:p>
            <a:pPr marL="0" indent="0">
              <a:buNone/>
            </a:pPr>
            <a:r>
              <a:rPr lang="en-US" sz="3200" b="1" dirty="0">
                <a:solidFill>
                  <a:srgbClr val="F26641"/>
                </a:solidFill>
              </a:rPr>
              <a:t>How do you assess what you/your ministry does.</a:t>
            </a:r>
          </a:p>
          <a:p>
            <a:r>
              <a:rPr lang="en-US" sz="3200" b="1" dirty="0"/>
              <a:t>Assessments</a:t>
            </a:r>
          </a:p>
          <a:p>
            <a:pPr lvl="1"/>
            <a:r>
              <a:rPr lang="en-US" sz="3200" dirty="0"/>
              <a:t>What assessments correspond to what you/your ministry does?</a:t>
            </a:r>
          </a:p>
          <a:p>
            <a:pPr lvl="1"/>
            <a:r>
              <a:rPr lang="en-US" sz="3200" dirty="0"/>
              <a:t>Whom do you assess (participants, volunteers, staff)?</a:t>
            </a:r>
          </a:p>
          <a:p>
            <a:r>
              <a:rPr lang="en-US" sz="3200" b="1" dirty="0"/>
              <a:t>Purpose</a:t>
            </a:r>
          </a:p>
          <a:p>
            <a:pPr lvl="1"/>
            <a:r>
              <a:rPr lang="en-US" sz="3200" dirty="0"/>
              <a:t>Why do you assess the way you do? </a:t>
            </a:r>
          </a:p>
          <a:p>
            <a:pPr lvl="1"/>
            <a:r>
              <a:rPr lang="en-US" sz="3200" dirty="0"/>
              <a:t>What do you learn through your assessment?</a:t>
            </a:r>
          </a:p>
          <a:p>
            <a:pPr lvl="1"/>
            <a:r>
              <a:rPr lang="en-US" sz="3200" dirty="0"/>
              <a:t>How is the assessment information used?</a:t>
            </a:r>
          </a:p>
          <a:p>
            <a:pPr lvl="1"/>
            <a:endParaRPr lang="en-US" dirty="0"/>
          </a:p>
        </p:txBody>
      </p:sp>
    </p:spTree>
    <p:extLst>
      <p:ext uri="{BB962C8B-B14F-4D97-AF65-F5344CB8AC3E}">
        <p14:creationId xmlns:p14="http://schemas.microsoft.com/office/powerpoint/2010/main" val="82820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3EED3-4A90-1959-4A72-C285DD9A9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18A62-901D-2AD8-202B-C1D733D623C5}"/>
              </a:ext>
            </a:extLst>
          </p:cNvPr>
          <p:cNvSpPr>
            <a:spLocks noGrp="1"/>
          </p:cNvSpPr>
          <p:nvPr>
            <p:ph type="title"/>
          </p:nvPr>
        </p:nvSpPr>
        <p:spPr/>
        <p:txBody>
          <a:bodyPr/>
          <a:lstStyle/>
          <a:p>
            <a:r>
              <a:rPr lang="en-US" b="1" dirty="0"/>
              <a:t>PEOPLE – SERVICE – ASSESSMENT</a:t>
            </a:r>
          </a:p>
        </p:txBody>
      </p:sp>
      <p:sp>
        <p:nvSpPr>
          <p:cNvPr id="3" name="Content Placeholder 2">
            <a:extLst>
              <a:ext uri="{FF2B5EF4-FFF2-40B4-BE49-F238E27FC236}">
                <a16:creationId xmlns:a16="http://schemas.microsoft.com/office/drawing/2014/main" id="{3335E76D-5632-6885-0385-F63F6BFE1C0B}"/>
              </a:ext>
            </a:extLst>
          </p:cNvPr>
          <p:cNvSpPr>
            <a:spLocks noGrp="1"/>
          </p:cNvSpPr>
          <p:nvPr>
            <p:ph idx="1"/>
          </p:nvPr>
        </p:nvSpPr>
        <p:spPr>
          <a:xfrm>
            <a:off x="838197" y="1825625"/>
            <a:ext cx="9440121" cy="4667250"/>
          </a:xfrm>
        </p:spPr>
        <p:txBody>
          <a:bodyPr>
            <a:normAutofit/>
          </a:bodyPr>
          <a:lstStyle/>
          <a:p>
            <a:pPr marL="0" indent="0">
              <a:buNone/>
            </a:pPr>
            <a:r>
              <a:rPr lang="en-US" sz="3200" b="1" dirty="0">
                <a:solidFill>
                  <a:srgbClr val="F26641"/>
                </a:solidFill>
              </a:rPr>
              <a:t>HOW DOES/COULD …</a:t>
            </a:r>
          </a:p>
          <a:p>
            <a:r>
              <a:rPr lang="en-US" sz="3600" b="1" u="sng" dirty="0"/>
              <a:t>WHO?</a:t>
            </a:r>
            <a:r>
              <a:rPr lang="en-US" sz="3600" b="1" dirty="0"/>
              <a:t> </a:t>
            </a:r>
            <a:r>
              <a:rPr lang="en-US" sz="3600" dirty="0"/>
              <a:t>you/your ministry serves </a:t>
            </a:r>
            <a:r>
              <a:rPr lang="en-US" sz="3600" b="1" dirty="0">
                <a:solidFill>
                  <a:srgbClr val="F26641"/>
                </a:solidFill>
              </a:rPr>
              <a:t>(PEOPLE) </a:t>
            </a:r>
            <a:r>
              <a:rPr lang="en-US" sz="3600" b="1" dirty="0"/>
              <a:t>inform </a:t>
            </a:r>
          </a:p>
          <a:p>
            <a:r>
              <a:rPr lang="en-US" sz="3600" b="1" u="sng" dirty="0"/>
              <a:t>WHAT?</a:t>
            </a:r>
            <a:r>
              <a:rPr lang="en-US" sz="3600" b="1" dirty="0"/>
              <a:t> </a:t>
            </a:r>
            <a:r>
              <a:rPr lang="en-US" sz="3600" dirty="0"/>
              <a:t>you/your ministry does </a:t>
            </a:r>
            <a:r>
              <a:rPr lang="en-US" sz="3600" b="1" dirty="0">
                <a:solidFill>
                  <a:srgbClr val="F26641"/>
                </a:solidFill>
              </a:rPr>
              <a:t>(SERVICE) </a:t>
            </a:r>
            <a:r>
              <a:rPr lang="en-US" sz="3600" dirty="0"/>
              <a:t>and</a:t>
            </a:r>
            <a:r>
              <a:rPr lang="en-US" sz="3600" b="1" dirty="0"/>
              <a:t> </a:t>
            </a:r>
          </a:p>
          <a:p>
            <a:r>
              <a:rPr lang="en-US" sz="3600" b="1" u="sng" dirty="0"/>
              <a:t>HOW?</a:t>
            </a:r>
            <a:r>
              <a:rPr lang="en-US" sz="3600" b="1" dirty="0"/>
              <a:t> </a:t>
            </a:r>
            <a:r>
              <a:rPr lang="en-US" sz="3600" dirty="0"/>
              <a:t>you/your ministry determines its effectiveness </a:t>
            </a:r>
            <a:r>
              <a:rPr lang="en-US" sz="3600" b="1" dirty="0">
                <a:solidFill>
                  <a:srgbClr val="F26641"/>
                </a:solidFill>
              </a:rPr>
              <a:t>(ASSESSMENT)</a:t>
            </a:r>
            <a:r>
              <a:rPr lang="en-US" sz="3600" b="1" dirty="0"/>
              <a:t>.</a:t>
            </a:r>
          </a:p>
          <a:p>
            <a:pPr marL="457200" lvl="1" indent="0">
              <a:buNone/>
            </a:pPr>
            <a:endParaRPr lang="en-US" dirty="0"/>
          </a:p>
        </p:txBody>
      </p:sp>
    </p:spTree>
    <p:extLst>
      <p:ext uri="{BB962C8B-B14F-4D97-AF65-F5344CB8AC3E}">
        <p14:creationId xmlns:p14="http://schemas.microsoft.com/office/powerpoint/2010/main" val="269147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3F1AC-9017-416B-86A9-26E8956B0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CB3C2-B708-40BE-D8E3-BD48178F75AD}"/>
              </a:ext>
            </a:extLst>
          </p:cNvPr>
          <p:cNvSpPr>
            <a:spLocks noGrp="1"/>
          </p:cNvSpPr>
          <p:nvPr>
            <p:ph type="title"/>
          </p:nvPr>
        </p:nvSpPr>
        <p:spPr>
          <a:solidFill>
            <a:srgbClr val="396373"/>
          </a:solidFill>
        </p:spPr>
        <p:txBody>
          <a:bodyPr/>
          <a:lstStyle/>
          <a:p>
            <a:r>
              <a:rPr lang="en-US" b="1" dirty="0">
                <a:solidFill>
                  <a:schemeClr val="bg1"/>
                </a:solidFill>
              </a:rPr>
              <a:t>  DISCIPLESHIP ASSESSMENT</a:t>
            </a:r>
          </a:p>
        </p:txBody>
      </p:sp>
      <p:sp>
        <p:nvSpPr>
          <p:cNvPr id="3" name="Text Placeholder 2">
            <a:extLst>
              <a:ext uri="{FF2B5EF4-FFF2-40B4-BE49-F238E27FC236}">
                <a16:creationId xmlns:a16="http://schemas.microsoft.com/office/drawing/2014/main" id="{0F3574A8-68A6-BAE2-ECB4-6E2A719B77F4}"/>
              </a:ext>
            </a:extLst>
          </p:cNvPr>
          <p:cNvSpPr>
            <a:spLocks noGrp="1"/>
          </p:cNvSpPr>
          <p:nvPr>
            <p:ph type="body" idx="1"/>
          </p:nvPr>
        </p:nvSpPr>
        <p:spPr/>
        <p:txBody>
          <a:bodyPr>
            <a:normAutofit/>
          </a:bodyPr>
          <a:lstStyle/>
          <a:p>
            <a:r>
              <a:rPr lang="en-US" b="1" dirty="0">
                <a:solidFill>
                  <a:srgbClr val="396373"/>
                </a:solidFill>
              </a:rPr>
              <a:t>     STRATEGY: CHRISTIAN MENTORING</a:t>
            </a:r>
          </a:p>
          <a:p>
            <a:r>
              <a:rPr lang="en-US" b="1" dirty="0">
                <a:solidFill>
                  <a:srgbClr val="396373"/>
                </a:solidFill>
              </a:rPr>
              <a:t>     </a:t>
            </a:r>
          </a:p>
        </p:txBody>
      </p:sp>
    </p:spTree>
    <p:extLst>
      <p:ext uri="{BB962C8B-B14F-4D97-AF65-F5344CB8AC3E}">
        <p14:creationId xmlns:p14="http://schemas.microsoft.com/office/powerpoint/2010/main" val="72286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55310-9A4C-EAEC-FF01-BD4385E8F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60DE3-812D-3559-3EC8-72D0983BAA59}"/>
              </a:ext>
            </a:extLst>
          </p:cNvPr>
          <p:cNvSpPr>
            <a:spLocks noGrp="1"/>
          </p:cNvSpPr>
          <p:nvPr>
            <p:ph type="title"/>
          </p:nvPr>
        </p:nvSpPr>
        <p:spPr/>
        <p:txBody>
          <a:bodyPr/>
          <a:lstStyle/>
          <a:p>
            <a:r>
              <a:rPr lang="en-US" b="1" u="sng" dirty="0">
                <a:solidFill>
                  <a:srgbClr val="396373"/>
                </a:solidFill>
              </a:rPr>
              <a:t>EXAMPLE STRATEGY</a:t>
            </a:r>
            <a:r>
              <a:rPr lang="en-US" b="1" dirty="0">
                <a:solidFill>
                  <a:srgbClr val="396373"/>
                </a:solidFill>
              </a:rPr>
              <a:t>: </a:t>
            </a:r>
            <a:br>
              <a:rPr lang="en-US" b="1" dirty="0">
                <a:solidFill>
                  <a:srgbClr val="396373"/>
                </a:solidFill>
              </a:rPr>
            </a:br>
            <a:r>
              <a:rPr lang="en-US" b="1" dirty="0">
                <a:solidFill>
                  <a:srgbClr val="396373"/>
                </a:solidFill>
              </a:rPr>
              <a:t>CHRISTIAN MENTORING</a:t>
            </a:r>
            <a:endParaRPr lang="en-US" dirty="0"/>
          </a:p>
        </p:txBody>
      </p:sp>
      <p:sp>
        <p:nvSpPr>
          <p:cNvPr id="3" name="Content Placeholder 2">
            <a:extLst>
              <a:ext uri="{FF2B5EF4-FFF2-40B4-BE49-F238E27FC236}">
                <a16:creationId xmlns:a16="http://schemas.microsoft.com/office/drawing/2014/main" id="{7B6A0CAE-B27F-3D99-988F-5DB235B36036}"/>
              </a:ext>
            </a:extLst>
          </p:cNvPr>
          <p:cNvSpPr>
            <a:spLocks noGrp="1"/>
          </p:cNvSpPr>
          <p:nvPr>
            <p:ph idx="1"/>
          </p:nvPr>
        </p:nvSpPr>
        <p:spPr>
          <a:xfrm>
            <a:off x="838199" y="1825625"/>
            <a:ext cx="11037425" cy="4351338"/>
          </a:xfrm>
        </p:spPr>
        <p:txBody>
          <a:bodyPr>
            <a:normAutofit/>
          </a:bodyPr>
          <a:lstStyle/>
          <a:p>
            <a:pPr marL="0" indent="0">
              <a:buNone/>
            </a:pPr>
            <a:r>
              <a:rPr lang="en-US" sz="3600" b="1" dirty="0">
                <a:solidFill>
                  <a:srgbClr val="F26641"/>
                </a:solidFill>
              </a:rPr>
              <a:t>CHRISTIAN MENTORING </a:t>
            </a:r>
            <a:r>
              <a:rPr lang="en-US" sz="3600" dirty="0"/>
              <a:t>is a</a:t>
            </a:r>
            <a:r>
              <a:rPr lang="en-US" sz="3600" dirty="0">
                <a:solidFill>
                  <a:srgbClr val="F26641"/>
                </a:solidFill>
              </a:rPr>
              <a:t> </a:t>
            </a:r>
            <a:r>
              <a:rPr lang="en-GB" altLang="en-US" sz="3600" dirty="0">
                <a:solidFill>
                  <a:schemeClr val="tx2"/>
                </a:solidFill>
              </a:rPr>
              <a:t>God-given relationship in which one growing Christian encourages, equips, and empowers another believer in/follower of Jesus to pursue God, and the life God intended for him/her, supporting their spiritual progress/growth.</a:t>
            </a:r>
          </a:p>
          <a:p>
            <a:pPr marL="0" indent="0">
              <a:buNone/>
            </a:pPr>
            <a:endParaRPr lang="en-US" dirty="0"/>
          </a:p>
        </p:txBody>
      </p:sp>
    </p:spTree>
    <p:extLst>
      <p:ext uri="{BB962C8B-B14F-4D97-AF65-F5344CB8AC3E}">
        <p14:creationId xmlns:p14="http://schemas.microsoft.com/office/powerpoint/2010/main" val="4258474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D37BF-1E87-3847-1B4E-32B22A09ED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FB407-E93C-ACDB-A146-25F07D1FEFFA}"/>
              </a:ext>
            </a:extLst>
          </p:cNvPr>
          <p:cNvSpPr>
            <a:spLocks noGrp="1"/>
          </p:cNvSpPr>
          <p:nvPr>
            <p:ph type="title"/>
          </p:nvPr>
        </p:nvSpPr>
        <p:spPr/>
        <p:txBody>
          <a:bodyPr/>
          <a:lstStyle/>
          <a:p>
            <a:r>
              <a:rPr lang="en-US" b="1" u="sng" dirty="0">
                <a:solidFill>
                  <a:srgbClr val="396373"/>
                </a:solidFill>
              </a:rPr>
              <a:t>EXAMPLE STRATEGY</a:t>
            </a:r>
            <a:r>
              <a:rPr lang="en-US" b="1" dirty="0">
                <a:solidFill>
                  <a:srgbClr val="396373"/>
                </a:solidFill>
              </a:rPr>
              <a:t>: </a:t>
            </a:r>
            <a:br>
              <a:rPr lang="en-US" b="1" dirty="0">
                <a:solidFill>
                  <a:srgbClr val="396373"/>
                </a:solidFill>
              </a:rPr>
            </a:br>
            <a:r>
              <a:rPr lang="en-US" b="1" dirty="0">
                <a:solidFill>
                  <a:srgbClr val="396373"/>
                </a:solidFill>
              </a:rPr>
              <a:t>CHRISTIAN MENTORING</a:t>
            </a:r>
            <a:endParaRPr lang="en-US" dirty="0"/>
          </a:p>
        </p:txBody>
      </p:sp>
      <p:sp>
        <p:nvSpPr>
          <p:cNvPr id="3" name="Content Placeholder 2">
            <a:extLst>
              <a:ext uri="{FF2B5EF4-FFF2-40B4-BE49-F238E27FC236}">
                <a16:creationId xmlns:a16="http://schemas.microsoft.com/office/drawing/2014/main" id="{D61DFC69-0CF1-673E-4508-4FEF3172B430}"/>
              </a:ext>
            </a:extLst>
          </p:cNvPr>
          <p:cNvSpPr>
            <a:spLocks noGrp="1"/>
          </p:cNvSpPr>
          <p:nvPr>
            <p:ph idx="1"/>
          </p:nvPr>
        </p:nvSpPr>
        <p:spPr>
          <a:xfrm>
            <a:off x="838199" y="1825625"/>
            <a:ext cx="11037425" cy="4351338"/>
          </a:xfrm>
        </p:spPr>
        <p:txBody>
          <a:bodyPr>
            <a:normAutofit fontScale="92500" lnSpcReduction="10000"/>
          </a:bodyPr>
          <a:lstStyle/>
          <a:p>
            <a:pPr marL="0" indent="0">
              <a:buNone/>
            </a:pPr>
            <a:r>
              <a:rPr lang="en-US" sz="3600" b="1" dirty="0">
                <a:solidFill>
                  <a:srgbClr val="F26641"/>
                </a:solidFill>
              </a:rPr>
              <a:t>CHRISTIAN MENTORING …</a:t>
            </a:r>
          </a:p>
          <a:p>
            <a:pPr eaLnBrk="1" hangingPunct="1"/>
            <a:r>
              <a:rPr lang="en-GB" altLang="en-US" sz="3600" dirty="0">
                <a:solidFill>
                  <a:schemeClr val="tx2"/>
                </a:solidFill>
              </a:rPr>
              <a:t>builds on the foundation of Jesus Christ/gospel in another Christian’s life. 1 Corinthians 3:10-15</a:t>
            </a:r>
          </a:p>
          <a:p>
            <a:pPr eaLnBrk="1" hangingPunct="1"/>
            <a:r>
              <a:rPr lang="en-GB" altLang="en-US" sz="3600" dirty="0">
                <a:solidFill>
                  <a:schemeClr val="tx2"/>
                </a:solidFill>
              </a:rPr>
              <a:t>grows in Christ’s likeness. Ephesians 4:11-13</a:t>
            </a:r>
          </a:p>
          <a:p>
            <a:pPr eaLnBrk="1" hangingPunct="1"/>
            <a:r>
              <a:rPr lang="en-GB" altLang="en-US" sz="3600" dirty="0">
                <a:solidFill>
                  <a:schemeClr val="tx2"/>
                </a:solidFill>
              </a:rPr>
              <a:t>warns and teaches with godly wisdom. Colossians 1:28-29</a:t>
            </a:r>
          </a:p>
          <a:p>
            <a:pPr eaLnBrk="1" hangingPunct="1"/>
            <a:r>
              <a:rPr lang="en-GB" altLang="en-US" sz="3600" dirty="0">
                <a:solidFill>
                  <a:schemeClr val="tx2"/>
                </a:solidFill>
              </a:rPr>
              <a:t>is an example worth following. Philippians 3:17</a:t>
            </a:r>
          </a:p>
          <a:p>
            <a:pPr eaLnBrk="1" hangingPunct="1"/>
            <a:r>
              <a:rPr lang="en-GB" altLang="en-US" sz="3600" dirty="0">
                <a:solidFill>
                  <a:schemeClr val="tx2"/>
                </a:solidFill>
              </a:rPr>
              <a:t>crosses generations, requires self-control, demonstrates spiritual maturity in life, and desires to serve as a role model. Titus 2:1-8</a:t>
            </a:r>
          </a:p>
          <a:p>
            <a:pPr marL="0" indent="0">
              <a:buNone/>
            </a:pPr>
            <a:endParaRPr lang="en-US" dirty="0"/>
          </a:p>
        </p:txBody>
      </p:sp>
    </p:spTree>
    <p:extLst>
      <p:ext uri="{BB962C8B-B14F-4D97-AF65-F5344CB8AC3E}">
        <p14:creationId xmlns:p14="http://schemas.microsoft.com/office/powerpoint/2010/main" val="190899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1B15-CF12-18E3-2B9C-E014DDB71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E647B-7514-49AB-0324-2BA9CCA6D98F}"/>
              </a:ext>
            </a:extLst>
          </p:cNvPr>
          <p:cNvSpPr>
            <a:spLocks noGrp="1"/>
          </p:cNvSpPr>
          <p:nvPr>
            <p:ph type="title"/>
          </p:nvPr>
        </p:nvSpPr>
        <p:spPr/>
        <p:txBody>
          <a:bodyPr/>
          <a:lstStyle/>
          <a:p>
            <a:r>
              <a:rPr lang="en-US" b="1" u="sng" dirty="0">
                <a:solidFill>
                  <a:srgbClr val="396373"/>
                </a:solidFill>
              </a:rPr>
              <a:t>EXAMPLE STRATEGY</a:t>
            </a:r>
            <a:r>
              <a:rPr lang="en-US" b="1" dirty="0">
                <a:solidFill>
                  <a:srgbClr val="396373"/>
                </a:solidFill>
              </a:rPr>
              <a:t>: </a:t>
            </a:r>
            <a:br>
              <a:rPr lang="en-US" b="1" dirty="0">
                <a:solidFill>
                  <a:srgbClr val="396373"/>
                </a:solidFill>
              </a:rPr>
            </a:br>
            <a:r>
              <a:rPr lang="en-US" b="1" dirty="0">
                <a:solidFill>
                  <a:srgbClr val="396373"/>
                </a:solidFill>
              </a:rPr>
              <a:t>CHRISTIAN MENTORING</a:t>
            </a:r>
            <a:endParaRPr lang="en-US" dirty="0"/>
          </a:p>
        </p:txBody>
      </p:sp>
      <p:sp>
        <p:nvSpPr>
          <p:cNvPr id="3" name="Content Placeholder 2">
            <a:extLst>
              <a:ext uri="{FF2B5EF4-FFF2-40B4-BE49-F238E27FC236}">
                <a16:creationId xmlns:a16="http://schemas.microsoft.com/office/drawing/2014/main" id="{0E6E6501-00A4-0DE1-B98C-FC7EFC76CA57}"/>
              </a:ext>
            </a:extLst>
          </p:cNvPr>
          <p:cNvSpPr>
            <a:spLocks noGrp="1"/>
          </p:cNvSpPr>
          <p:nvPr>
            <p:ph idx="1"/>
          </p:nvPr>
        </p:nvSpPr>
        <p:spPr>
          <a:xfrm>
            <a:off x="838199" y="1825624"/>
            <a:ext cx="10748059" cy="4748795"/>
          </a:xfrm>
        </p:spPr>
        <p:txBody>
          <a:bodyPr>
            <a:normAutofit fontScale="92500"/>
          </a:bodyPr>
          <a:lstStyle/>
          <a:p>
            <a:pPr marL="0" indent="0">
              <a:buNone/>
            </a:pPr>
            <a:r>
              <a:rPr lang="en-US" sz="2800" b="1" dirty="0">
                <a:solidFill>
                  <a:srgbClr val="396373"/>
                </a:solidFill>
              </a:rPr>
              <a:t>WHO? (PEOPLE) = </a:t>
            </a:r>
            <a:r>
              <a:rPr lang="en-US" sz="2800" b="1" dirty="0">
                <a:solidFill>
                  <a:srgbClr val="F26641"/>
                </a:solidFill>
              </a:rPr>
              <a:t>JUSTICE INVOLVED INDIVIDUALS</a:t>
            </a:r>
          </a:p>
          <a:p>
            <a:pPr marL="0" indent="0">
              <a:buNone/>
            </a:pPr>
            <a:r>
              <a:rPr lang="en-US" sz="2800" b="1" dirty="0">
                <a:solidFill>
                  <a:srgbClr val="396373"/>
                </a:solidFill>
              </a:rPr>
              <a:t>WHAT? (SERVICE) = </a:t>
            </a:r>
            <a:r>
              <a:rPr lang="en-US" sz="2800" b="1" dirty="0">
                <a:solidFill>
                  <a:srgbClr val="F26641"/>
                </a:solidFill>
              </a:rPr>
              <a:t>DISCIPLESHIP</a:t>
            </a:r>
          </a:p>
          <a:p>
            <a:pPr marL="457200" lvl="1" indent="0">
              <a:buNone/>
            </a:pPr>
            <a:r>
              <a:rPr lang="en-US" sz="2800" b="1" dirty="0">
                <a:solidFill>
                  <a:srgbClr val="F26641"/>
                </a:solidFill>
              </a:rPr>
              <a:t>(STRATEGY) </a:t>
            </a:r>
            <a:r>
              <a:rPr lang="en-US" sz="2800" b="1" dirty="0">
                <a:solidFill>
                  <a:srgbClr val="396373"/>
                </a:solidFill>
              </a:rPr>
              <a:t>= </a:t>
            </a:r>
            <a:r>
              <a:rPr lang="en-US" sz="2800" b="1" u="sng" dirty="0">
                <a:solidFill>
                  <a:srgbClr val="396373"/>
                </a:solidFill>
              </a:rPr>
              <a:t>CHRISTIAN MENTORING</a:t>
            </a:r>
          </a:p>
          <a:p>
            <a:pPr marL="0" indent="0">
              <a:buNone/>
            </a:pPr>
            <a:r>
              <a:rPr lang="en-US" sz="2800" b="1" dirty="0">
                <a:solidFill>
                  <a:srgbClr val="396373"/>
                </a:solidFill>
              </a:rPr>
              <a:t>HOW? (ASSESSMENT) = </a:t>
            </a:r>
            <a:r>
              <a:rPr lang="en-US" sz="2800" b="1" dirty="0">
                <a:solidFill>
                  <a:srgbClr val="F26641"/>
                </a:solidFill>
              </a:rPr>
              <a:t>CHRISTIAN</a:t>
            </a:r>
            <a:r>
              <a:rPr lang="en-US" sz="2800" b="1" dirty="0">
                <a:solidFill>
                  <a:srgbClr val="396373"/>
                </a:solidFill>
              </a:rPr>
              <a:t> </a:t>
            </a:r>
            <a:r>
              <a:rPr lang="en-US" sz="2800" b="1" dirty="0">
                <a:solidFill>
                  <a:srgbClr val="F26641"/>
                </a:solidFill>
              </a:rPr>
              <a:t>MENTORING EFFECTIVENESS</a:t>
            </a:r>
          </a:p>
          <a:p>
            <a:pPr lvl="1"/>
            <a:r>
              <a:rPr lang="en-GB" altLang="en-US" sz="2800" dirty="0">
                <a:solidFill>
                  <a:schemeClr val="tx2"/>
                </a:solidFill>
              </a:rPr>
              <a:t>Support and assess spiritual progress beyond salvation</a:t>
            </a:r>
          </a:p>
          <a:p>
            <a:pPr lvl="1"/>
            <a:r>
              <a:rPr lang="en-GB" altLang="en-US" sz="2800" dirty="0">
                <a:solidFill>
                  <a:schemeClr val="tx2"/>
                </a:solidFill>
              </a:rPr>
              <a:t>Encourage and assess growth toward Christ’s likeness</a:t>
            </a:r>
          </a:p>
          <a:p>
            <a:pPr lvl="1"/>
            <a:r>
              <a:rPr lang="en-GB" altLang="en-US" sz="2800" dirty="0">
                <a:solidFill>
                  <a:schemeClr val="tx2"/>
                </a:solidFill>
              </a:rPr>
              <a:t>Warn against false/unbiblical beliefs and teach the truth of God’s Word with godly wisdom; assess knowledge of God and God’s Word</a:t>
            </a:r>
          </a:p>
          <a:p>
            <a:pPr lvl="1"/>
            <a:r>
              <a:rPr lang="en-GB" altLang="en-US" sz="2800" dirty="0">
                <a:solidFill>
                  <a:schemeClr val="tx2"/>
                </a:solidFill>
              </a:rPr>
              <a:t>Enlist and equip other Christians who demonstrate spiritual maturity, from different generations, and desire to serve others as Christian role models; assess participants and equipping methods.</a:t>
            </a:r>
            <a:endParaRPr lang="en-US" sz="2800" dirty="0"/>
          </a:p>
          <a:p>
            <a:pPr marL="0" indent="0">
              <a:buNone/>
            </a:pPr>
            <a:endParaRPr lang="en-US" dirty="0"/>
          </a:p>
        </p:txBody>
      </p:sp>
    </p:spTree>
    <p:extLst>
      <p:ext uri="{BB962C8B-B14F-4D97-AF65-F5344CB8AC3E}">
        <p14:creationId xmlns:p14="http://schemas.microsoft.com/office/powerpoint/2010/main" val="1670310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0CF0-3AFA-D24D-9782-7CF4E06E39C4}"/>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382C903A-3D4E-E84A-07CF-91CAD212398E}"/>
              </a:ext>
            </a:extLst>
          </p:cNvPr>
          <p:cNvSpPr>
            <a:spLocks noGrp="1" noChangeArrowheads="1"/>
          </p:cNvSpPr>
          <p:nvPr>
            <p:ph type="title"/>
          </p:nvPr>
        </p:nvSpPr>
        <p:spPr>
          <a:solidFill>
            <a:srgbClr val="396373"/>
          </a:solidFill>
        </p:spPr>
        <p:txBody>
          <a:bodyPr/>
          <a:lstStyle/>
          <a:p>
            <a:pPr eaLnBrk="1" hangingPunct="1"/>
            <a:r>
              <a:rPr lang="en-GB" altLang="en-US" b="1" dirty="0">
                <a:solidFill>
                  <a:schemeClr val="bg1"/>
                </a:solidFill>
              </a:rPr>
              <a:t>  CONCLUSION</a:t>
            </a:r>
            <a:endParaRPr lang="en-US" altLang="en-US" b="1" dirty="0">
              <a:solidFill>
                <a:schemeClr val="bg1"/>
              </a:solidFill>
            </a:endParaRPr>
          </a:p>
        </p:txBody>
      </p:sp>
      <p:sp>
        <p:nvSpPr>
          <p:cNvPr id="9219" name="Rectangle 3">
            <a:extLst>
              <a:ext uri="{FF2B5EF4-FFF2-40B4-BE49-F238E27FC236}">
                <a16:creationId xmlns:a16="http://schemas.microsoft.com/office/drawing/2014/main" id="{4C84D6F7-32CC-AED5-06B0-0BE333AB7E1B}"/>
              </a:ext>
            </a:extLst>
          </p:cNvPr>
          <p:cNvSpPr>
            <a:spLocks noGrp="1" noChangeArrowheads="1"/>
          </p:cNvSpPr>
          <p:nvPr>
            <p:ph type="body" idx="1"/>
          </p:nvPr>
        </p:nvSpPr>
        <p:spPr>
          <a:xfrm>
            <a:off x="838200" y="2141537"/>
            <a:ext cx="10515600" cy="4351338"/>
          </a:xfrm>
        </p:spPr>
        <p:txBody>
          <a:bodyPr>
            <a:normAutofit/>
          </a:bodyPr>
          <a:lstStyle/>
          <a:p>
            <a:pPr marL="0" indent="0">
              <a:buNone/>
            </a:pPr>
            <a:r>
              <a:rPr lang="en-GB" altLang="en-US" sz="3600" b="1" dirty="0">
                <a:solidFill>
                  <a:srgbClr val="396373"/>
                </a:solidFill>
              </a:rPr>
              <a:t>STRATEGY &amp; ASSESSMENT …</a:t>
            </a:r>
          </a:p>
          <a:p>
            <a:pPr lvl="1">
              <a:buFont typeface="Wingdings" pitchFamily="2" charset="2"/>
              <a:buChar char="ü"/>
            </a:pPr>
            <a:r>
              <a:rPr lang="en-GB" altLang="en-US" sz="3600" dirty="0">
                <a:solidFill>
                  <a:schemeClr val="tx2"/>
                </a:solidFill>
              </a:rPr>
              <a:t>prioritize quality/standard and intention.</a:t>
            </a:r>
          </a:p>
          <a:p>
            <a:pPr lvl="1">
              <a:buFont typeface="Wingdings" pitchFamily="2" charset="2"/>
              <a:buChar char="ü"/>
            </a:pPr>
            <a:r>
              <a:rPr lang="en-GB" altLang="en-US" sz="3600" dirty="0">
                <a:solidFill>
                  <a:schemeClr val="tx2"/>
                </a:solidFill>
              </a:rPr>
              <a:t>promote progress. </a:t>
            </a:r>
          </a:p>
          <a:p>
            <a:pPr lvl="1">
              <a:buFont typeface="Wingdings" pitchFamily="2" charset="2"/>
              <a:buChar char="ü"/>
            </a:pPr>
            <a:r>
              <a:rPr lang="en-GB" altLang="en-US" sz="3600" dirty="0">
                <a:solidFill>
                  <a:schemeClr val="tx2"/>
                </a:solidFill>
              </a:rPr>
              <a:t>support correction.</a:t>
            </a:r>
          </a:p>
          <a:p>
            <a:pPr lvl="1">
              <a:buFont typeface="Wingdings" pitchFamily="2" charset="2"/>
              <a:buChar char="ü"/>
            </a:pPr>
            <a:r>
              <a:rPr lang="en-GB" altLang="en-US" sz="3600" dirty="0">
                <a:solidFill>
                  <a:schemeClr val="tx2"/>
                </a:solidFill>
              </a:rPr>
              <a:t>encourage appraisal/examination.</a:t>
            </a:r>
          </a:p>
          <a:p>
            <a:pPr lvl="1">
              <a:buFont typeface="Wingdings" pitchFamily="2" charset="2"/>
              <a:buChar char="ü"/>
            </a:pPr>
            <a:r>
              <a:rPr lang="en-GB" altLang="en-US" sz="3600" dirty="0">
                <a:solidFill>
                  <a:schemeClr val="tx2"/>
                </a:solidFill>
              </a:rPr>
              <a:t>empower preparation/training/equipping.</a:t>
            </a:r>
          </a:p>
          <a:p>
            <a:pPr lvl="1">
              <a:buFont typeface="Wingdings" pitchFamily="2" charset="2"/>
              <a:buChar char="ü"/>
            </a:pPr>
            <a:r>
              <a:rPr lang="en-GB" altLang="en-US" sz="3600" dirty="0">
                <a:solidFill>
                  <a:schemeClr val="tx2"/>
                </a:solidFill>
              </a:rPr>
              <a:t>should lead to surrender and transformation.</a:t>
            </a:r>
          </a:p>
        </p:txBody>
      </p:sp>
      <p:sp>
        <p:nvSpPr>
          <p:cNvPr id="9220" name="TextBox 3">
            <a:extLst>
              <a:ext uri="{FF2B5EF4-FFF2-40B4-BE49-F238E27FC236}">
                <a16:creationId xmlns:a16="http://schemas.microsoft.com/office/drawing/2014/main" id="{880257B0-247A-8FCB-365A-AB2CF4E255A3}"/>
              </a:ext>
            </a:extLst>
          </p:cNvPr>
          <p:cNvSpPr txBox="1">
            <a:spLocks noChangeArrowheads="1"/>
          </p:cNvSpPr>
          <p:nvPr/>
        </p:nvSpPr>
        <p:spPr bwMode="auto">
          <a:xfrm>
            <a:off x="2819401" y="5842000"/>
            <a:ext cx="80295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FFFFFF"/>
                </a:solidFill>
              </a:rPr>
              <a:t>Aubrey Malphurs, </a:t>
            </a:r>
            <a:r>
              <a:rPr lang="en-US" altLang="en-US" sz="1400" i="1">
                <a:solidFill>
                  <a:srgbClr val="FFFFFF"/>
                </a:solidFill>
              </a:rPr>
              <a:t>Strategic Disciple Making </a:t>
            </a:r>
            <a:r>
              <a:rPr lang="en-US" altLang="en-US" sz="1400">
                <a:solidFill>
                  <a:srgbClr val="FFFFFF"/>
                </a:solidFill>
              </a:rPr>
              <a:t>(Grand Rapids, MI: Baker Books, 2009),113.</a:t>
            </a:r>
            <a:endParaRPr lang="en-US" altLang="en-US" sz="1400"/>
          </a:p>
        </p:txBody>
      </p:sp>
    </p:spTree>
    <p:extLst>
      <p:ext uri="{BB962C8B-B14F-4D97-AF65-F5344CB8AC3E}">
        <p14:creationId xmlns:p14="http://schemas.microsoft.com/office/powerpoint/2010/main" val="63230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5F74E-DC8C-A512-6B5D-B44C5DA54212}"/>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0147B204-A0FA-9914-86B4-0042D4AA8C1E}"/>
              </a:ext>
            </a:extLst>
          </p:cNvPr>
          <p:cNvSpPr>
            <a:spLocks noGrp="1" noChangeArrowheads="1"/>
          </p:cNvSpPr>
          <p:nvPr>
            <p:ph type="title"/>
          </p:nvPr>
        </p:nvSpPr>
        <p:spPr>
          <a:solidFill>
            <a:srgbClr val="396373"/>
          </a:solidFill>
        </p:spPr>
        <p:txBody>
          <a:bodyPr/>
          <a:lstStyle/>
          <a:p>
            <a:pPr eaLnBrk="1" hangingPunct="1"/>
            <a:r>
              <a:rPr lang="en-GB" altLang="en-US" b="1" dirty="0">
                <a:solidFill>
                  <a:schemeClr val="bg1"/>
                </a:solidFill>
              </a:rPr>
              <a:t>  GOD’S ASSESSMENT</a:t>
            </a:r>
            <a:endParaRPr lang="en-US" altLang="en-US" b="1" dirty="0">
              <a:solidFill>
                <a:schemeClr val="bg1"/>
              </a:solidFill>
            </a:endParaRPr>
          </a:p>
        </p:txBody>
      </p:sp>
      <p:sp>
        <p:nvSpPr>
          <p:cNvPr id="9219" name="Rectangle 3">
            <a:extLst>
              <a:ext uri="{FF2B5EF4-FFF2-40B4-BE49-F238E27FC236}">
                <a16:creationId xmlns:a16="http://schemas.microsoft.com/office/drawing/2014/main" id="{065230FD-5796-D64D-D57C-95BD92EF60B0}"/>
              </a:ext>
            </a:extLst>
          </p:cNvPr>
          <p:cNvSpPr>
            <a:spLocks noGrp="1" noChangeArrowheads="1"/>
          </p:cNvSpPr>
          <p:nvPr>
            <p:ph type="body" idx="1"/>
          </p:nvPr>
        </p:nvSpPr>
        <p:spPr>
          <a:xfrm>
            <a:off x="838200" y="2141537"/>
            <a:ext cx="10515600" cy="4351338"/>
          </a:xfrm>
        </p:spPr>
        <p:txBody>
          <a:bodyPr>
            <a:normAutofit/>
          </a:bodyPr>
          <a:lstStyle/>
          <a:p>
            <a:pPr marL="0" indent="0">
              <a:buNone/>
            </a:pPr>
            <a:r>
              <a:rPr lang="en-US" sz="3600" b="0" i="0" u="none" strike="noStrike" dirty="0">
                <a:solidFill>
                  <a:srgbClr val="000000"/>
                </a:solidFill>
                <a:effectLst/>
              </a:rPr>
              <a:t>His master replied, </a:t>
            </a:r>
            <a:r>
              <a:rPr lang="en-US" sz="3600" b="0" i="0" u="none" strike="noStrike" dirty="0">
                <a:solidFill>
                  <a:srgbClr val="396373"/>
                </a:solidFill>
                <a:effectLst/>
              </a:rPr>
              <a:t>‘</a:t>
            </a:r>
            <a:r>
              <a:rPr lang="en-US" sz="3600" b="1" i="0" u="none" strike="noStrike" dirty="0">
                <a:solidFill>
                  <a:srgbClr val="396373"/>
                </a:solidFill>
                <a:effectLst/>
              </a:rPr>
              <a:t>Well done, good and faithful servant! </a:t>
            </a:r>
            <a:r>
              <a:rPr lang="en-US" sz="3600" b="0" i="0" u="none" strike="noStrike" dirty="0">
                <a:solidFill>
                  <a:srgbClr val="000000"/>
                </a:solidFill>
                <a:effectLst/>
              </a:rPr>
              <a:t>You have been faithful with a few things; I will put you in charge of many things. Come and share your master’s happiness</a:t>
            </a:r>
            <a:r>
              <a:rPr lang="en-US" sz="3600" b="0" i="0" u="none" strike="noStrike">
                <a:solidFill>
                  <a:srgbClr val="000000"/>
                </a:solidFill>
                <a:effectLst/>
              </a:rPr>
              <a:t>!’ </a:t>
            </a:r>
          </a:p>
          <a:p>
            <a:pPr marL="0" indent="0">
              <a:buNone/>
            </a:pPr>
            <a:r>
              <a:rPr lang="en-US" sz="3600" b="0" i="0" u="none" strike="noStrike">
                <a:solidFill>
                  <a:srgbClr val="000000"/>
                </a:solidFill>
                <a:effectLst/>
              </a:rPr>
              <a:t>Matthew </a:t>
            </a:r>
            <a:r>
              <a:rPr lang="en-US" sz="3600" b="0" i="0" u="none" strike="noStrike" dirty="0">
                <a:solidFill>
                  <a:srgbClr val="000000"/>
                </a:solidFill>
                <a:effectLst/>
              </a:rPr>
              <a:t>25:21 (NLT)</a:t>
            </a:r>
            <a:endParaRPr lang="en-GB" altLang="en-US" sz="3600" dirty="0">
              <a:solidFill>
                <a:schemeClr val="tx2"/>
              </a:solidFill>
            </a:endParaRPr>
          </a:p>
        </p:txBody>
      </p:sp>
    </p:spTree>
    <p:extLst>
      <p:ext uri="{BB962C8B-B14F-4D97-AF65-F5344CB8AC3E}">
        <p14:creationId xmlns:p14="http://schemas.microsoft.com/office/powerpoint/2010/main" val="2705642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76FBE-CE3D-AED6-C0DA-5C0CD1FF7011}"/>
            </a:ext>
          </a:extLst>
        </p:cNvPr>
        <p:cNvGrpSpPr/>
        <p:nvPr/>
      </p:nvGrpSpPr>
      <p:grpSpPr>
        <a:xfrm>
          <a:off x="0" y="0"/>
          <a:ext cx="0" cy="0"/>
          <a:chOff x="0" y="0"/>
          <a:chExt cx="0" cy="0"/>
        </a:xfrm>
      </p:grpSpPr>
      <p:pic>
        <p:nvPicPr>
          <p:cNvPr id="2" name="Picture 1" descr="A black background with blue text&#10;&#10;AI-generated content may be incorrect.">
            <a:extLst>
              <a:ext uri="{FF2B5EF4-FFF2-40B4-BE49-F238E27FC236}">
                <a16:creationId xmlns:a16="http://schemas.microsoft.com/office/drawing/2014/main" id="{C72DD608-A04A-50FA-DAF7-087A78064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867" y="-391037"/>
            <a:ext cx="10515600" cy="3015703"/>
          </a:xfrm>
          <a:prstGeom prst="rect">
            <a:avLst/>
          </a:prstGeom>
        </p:spPr>
      </p:pic>
      <p:graphicFrame>
        <p:nvGraphicFramePr>
          <p:cNvPr id="9221" name="Rectangle 3">
            <a:extLst>
              <a:ext uri="{FF2B5EF4-FFF2-40B4-BE49-F238E27FC236}">
                <a16:creationId xmlns:a16="http://schemas.microsoft.com/office/drawing/2014/main" id="{57E2CE5E-C135-58E8-C7D6-13360AB45342}"/>
              </a:ext>
            </a:extLst>
          </p:cNvPr>
          <p:cNvGraphicFramePr/>
          <p:nvPr>
            <p:extLst>
              <p:ext uri="{D42A27DB-BD31-4B8C-83A1-F6EECF244321}">
                <p14:modId xmlns:p14="http://schemas.microsoft.com/office/powerpoint/2010/main" val="3844540069"/>
              </p:ext>
            </p:extLst>
          </p:nvPr>
        </p:nvGraphicFramePr>
        <p:xfrm>
          <a:off x="838200" y="2141537"/>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005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8F8C-2A0A-A7DA-D211-B7FB67386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E83442-3408-0818-8774-8E8B126D0105}"/>
              </a:ext>
            </a:extLst>
          </p:cNvPr>
          <p:cNvSpPr>
            <a:spLocks noGrp="1"/>
          </p:cNvSpPr>
          <p:nvPr>
            <p:ph type="title"/>
          </p:nvPr>
        </p:nvSpPr>
        <p:spPr>
          <a:solidFill>
            <a:srgbClr val="396373"/>
          </a:solidFill>
        </p:spPr>
        <p:txBody>
          <a:bodyPr/>
          <a:lstStyle/>
          <a:p>
            <a:r>
              <a:rPr lang="en-US" b="1" dirty="0">
                <a:solidFill>
                  <a:schemeClr val="bg1"/>
                </a:solidFill>
              </a:rPr>
              <a:t> Your Learning Outcomes</a:t>
            </a:r>
          </a:p>
        </p:txBody>
      </p:sp>
      <p:sp>
        <p:nvSpPr>
          <p:cNvPr id="3" name="Content Placeholder 2">
            <a:extLst>
              <a:ext uri="{FF2B5EF4-FFF2-40B4-BE49-F238E27FC236}">
                <a16:creationId xmlns:a16="http://schemas.microsoft.com/office/drawing/2014/main" id="{C8306038-E886-3F9B-97DC-31F6973685B6}"/>
              </a:ext>
            </a:extLst>
          </p:cNvPr>
          <p:cNvSpPr>
            <a:spLocks noGrp="1"/>
          </p:cNvSpPr>
          <p:nvPr>
            <p:ph idx="1"/>
          </p:nvPr>
        </p:nvSpPr>
        <p:spPr>
          <a:xfrm>
            <a:off x="838200" y="1825625"/>
            <a:ext cx="10515600" cy="4477204"/>
          </a:xfrm>
        </p:spPr>
        <p:txBody>
          <a:bodyPr>
            <a:normAutofit/>
          </a:bodyPr>
          <a:lstStyle/>
          <a:p>
            <a:r>
              <a:rPr lang="en-US" dirty="0"/>
              <a:t>You will </a:t>
            </a:r>
            <a:r>
              <a:rPr lang="en-US" b="1" dirty="0"/>
              <a:t>identify</a:t>
            </a:r>
            <a:r>
              <a:rPr lang="en-US" dirty="0"/>
              <a:t> </a:t>
            </a:r>
            <a:r>
              <a:rPr lang="en-US" b="1" dirty="0"/>
              <a:t>individuals</a:t>
            </a:r>
            <a:r>
              <a:rPr lang="en-US" dirty="0"/>
              <a:t> whom you/your ministry serves. </a:t>
            </a:r>
          </a:p>
          <a:p>
            <a:r>
              <a:rPr lang="en-US" dirty="0">
                <a:solidFill>
                  <a:srgbClr val="000000"/>
                </a:solidFill>
              </a:rPr>
              <a:t>You will </a:t>
            </a:r>
            <a:r>
              <a:rPr lang="en-US" b="1" dirty="0">
                <a:solidFill>
                  <a:srgbClr val="000000"/>
                </a:solidFill>
              </a:rPr>
              <a:t>gain knowledge </a:t>
            </a:r>
            <a:r>
              <a:rPr lang="en-US" dirty="0">
                <a:solidFill>
                  <a:srgbClr val="000000"/>
                </a:solidFill>
              </a:rPr>
              <a:t>about strategy and assessment.</a:t>
            </a:r>
          </a:p>
          <a:p>
            <a:r>
              <a:rPr lang="en-US" dirty="0"/>
              <a:t>You will </a:t>
            </a:r>
            <a:r>
              <a:rPr lang="en-US" b="1" dirty="0"/>
              <a:t>assess</a:t>
            </a:r>
            <a:r>
              <a:rPr lang="en-US" dirty="0"/>
              <a:t> your current </a:t>
            </a:r>
            <a:r>
              <a:rPr lang="en-US" b="1" dirty="0"/>
              <a:t>ministry</a:t>
            </a:r>
            <a:r>
              <a:rPr lang="en-US" dirty="0"/>
              <a:t> and/or </a:t>
            </a:r>
            <a:r>
              <a:rPr lang="en-US" b="1" dirty="0"/>
              <a:t>yourself</a:t>
            </a:r>
            <a:r>
              <a:rPr lang="en-US" dirty="0"/>
              <a:t>, if you are not engaged with a specific ministry at this time.</a:t>
            </a:r>
            <a:endParaRPr lang="en-US" dirty="0">
              <a:solidFill>
                <a:srgbClr val="000000"/>
              </a:solidFill>
            </a:endParaRPr>
          </a:p>
          <a:p>
            <a:r>
              <a:rPr lang="en-US" dirty="0"/>
              <a:t>You will </a:t>
            </a:r>
            <a:r>
              <a:rPr lang="en-US" b="1" dirty="0"/>
              <a:t>discuss </a:t>
            </a:r>
            <a:r>
              <a:rPr lang="en-US" dirty="0"/>
              <a:t>discipleship </a:t>
            </a:r>
            <a:r>
              <a:rPr lang="en-US" b="1" dirty="0"/>
              <a:t>strategies</a:t>
            </a:r>
            <a:r>
              <a:rPr lang="en-US" dirty="0"/>
              <a:t> and </a:t>
            </a:r>
            <a:r>
              <a:rPr lang="en-US" b="1" dirty="0"/>
              <a:t>assessments.</a:t>
            </a:r>
          </a:p>
          <a:p>
            <a:r>
              <a:rPr lang="en-US" dirty="0">
                <a:solidFill>
                  <a:srgbClr val="000000"/>
                </a:solidFill>
              </a:rPr>
              <a:t>You will </a:t>
            </a:r>
            <a:r>
              <a:rPr lang="en-US" b="1" dirty="0">
                <a:solidFill>
                  <a:srgbClr val="000000"/>
                </a:solidFill>
              </a:rPr>
              <a:t>consider </a:t>
            </a:r>
            <a:r>
              <a:rPr lang="en-US" dirty="0">
                <a:solidFill>
                  <a:srgbClr val="000000"/>
                </a:solidFill>
              </a:rPr>
              <a:t>discipleship</a:t>
            </a:r>
            <a:r>
              <a:rPr lang="en-US" b="1" dirty="0">
                <a:solidFill>
                  <a:srgbClr val="000000"/>
                </a:solidFill>
              </a:rPr>
              <a:t> strategies </a:t>
            </a:r>
            <a:r>
              <a:rPr lang="en-US" dirty="0">
                <a:solidFill>
                  <a:srgbClr val="000000"/>
                </a:solidFill>
              </a:rPr>
              <a:t>to serve others.</a:t>
            </a:r>
          </a:p>
          <a:p>
            <a:r>
              <a:rPr lang="en-US" dirty="0">
                <a:solidFill>
                  <a:srgbClr val="000000"/>
                </a:solidFill>
              </a:rPr>
              <a:t>You will </a:t>
            </a:r>
            <a:r>
              <a:rPr lang="en-US" b="1" dirty="0">
                <a:solidFill>
                  <a:srgbClr val="000000"/>
                </a:solidFill>
              </a:rPr>
              <a:t>design </a:t>
            </a:r>
            <a:r>
              <a:rPr lang="en-US" dirty="0">
                <a:solidFill>
                  <a:srgbClr val="000000"/>
                </a:solidFill>
              </a:rPr>
              <a:t>discipleship</a:t>
            </a:r>
            <a:r>
              <a:rPr lang="en-US" b="1" dirty="0">
                <a:solidFill>
                  <a:srgbClr val="000000"/>
                </a:solidFill>
              </a:rPr>
              <a:t> assessments </a:t>
            </a:r>
            <a:r>
              <a:rPr lang="en-US" dirty="0">
                <a:solidFill>
                  <a:srgbClr val="000000"/>
                </a:solidFill>
              </a:rPr>
              <a:t>to improve you/your ministry effectiveness </a:t>
            </a:r>
            <a:r>
              <a:rPr lang="en-US" dirty="0"/>
              <a:t>for the purpose of positively impacting the </a:t>
            </a:r>
            <a:r>
              <a:rPr lang="en-US" dirty="0">
                <a:solidFill>
                  <a:srgbClr val="000000"/>
                </a:solidFill>
              </a:rPr>
              <a:t>spiritual growth of the individuals you serve.</a:t>
            </a:r>
            <a:endParaRPr lang="en-US" dirty="0"/>
          </a:p>
        </p:txBody>
      </p:sp>
    </p:spTree>
    <p:extLst>
      <p:ext uri="{BB962C8B-B14F-4D97-AF65-F5344CB8AC3E}">
        <p14:creationId xmlns:p14="http://schemas.microsoft.com/office/powerpoint/2010/main" val="19316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A93F8-4842-E683-E60C-F6A150E2F1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FE59EC-253F-B5AE-63C0-E07F4AB508FB}"/>
              </a:ext>
            </a:extLst>
          </p:cNvPr>
          <p:cNvSpPr>
            <a:spLocks noGrp="1"/>
          </p:cNvSpPr>
          <p:nvPr>
            <p:ph type="subTitle" idx="1"/>
          </p:nvPr>
        </p:nvSpPr>
        <p:spPr>
          <a:xfrm>
            <a:off x="1594104" y="4548450"/>
            <a:ext cx="9144000" cy="1076325"/>
          </a:xfrm>
        </p:spPr>
        <p:txBody>
          <a:bodyPr>
            <a:normAutofit/>
          </a:bodyPr>
          <a:lstStyle/>
          <a:p>
            <a:r>
              <a:rPr lang="en-US" sz="2800" b="1" dirty="0"/>
              <a:t>Angie Bauman, PhD</a:t>
            </a:r>
          </a:p>
        </p:txBody>
      </p:sp>
      <p:pic>
        <p:nvPicPr>
          <p:cNvPr id="7" name="Picture 6">
            <a:extLst>
              <a:ext uri="{FF2B5EF4-FFF2-40B4-BE49-F238E27FC236}">
                <a16:creationId xmlns:a16="http://schemas.microsoft.com/office/drawing/2014/main" id="{F964BB1B-C023-7FA7-ACCE-FF2C5DA907DC}"/>
              </a:ext>
            </a:extLst>
          </p:cNvPr>
          <p:cNvPicPr>
            <a:picLocks noChangeAspect="1"/>
          </p:cNvPicPr>
          <p:nvPr/>
        </p:nvPicPr>
        <p:blipFill>
          <a:blip r:embed="rId2">
            <a:extLst>
              <a:ext uri="{28A0092B-C50C-407E-A947-70E740481C1C}">
                <a14:useLocalDpi xmlns:a14="http://schemas.microsoft.com/office/drawing/2010/main" val="0"/>
              </a:ext>
            </a:extLst>
          </a:blip>
          <a:srcRect b="10336"/>
          <a:stretch/>
        </p:blipFill>
        <p:spPr>
          <a:xfrm>
            <a:off x="2969152" y="274898"/>
            <a:ext cx="6253695" cy="3154102"/>
          </a:xfrm>
          <a:prstGeom prst="rect">
            <a:avLst/>
          </a:prstGeom>
        </p:spPr>
      </p:pic>
      <p:sp>
        <p:nvSpPr>
          <p:cNvPr id="2" name="Subtitle 2">
            <a:extLst>
              <a:ext uri="{FF2B5EF4-FFF2-40B4-BE49-F238E27FC236}">
                <a16:creationId xmlns:a16="http://schemas.microsoft.com/office/drawing/2014/main" id="{AB42F376-0D23-A1DE-87A1-EC075B9A5BEA}"/>
              </a:ext>
            </a:extLst>
          </p:cNvPr>
          <p:cNvSpPr txBox="1">
            <a:spLocks/>
          </p:cNvSpPr>
          <p:nvPr/>
        </p:nvSpPr>
        <p:spPr>
          <a:xfrm>
            <a:off x="1594104" y="3800093"/>
            <a:ext cx="9144000" cy="107632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t>Discipleship Assessments &amp; Strategies</a:t>
            </a:r>
          </a:p>
        </p:txBody>
      </p:sp>
      <p:pic>
        <p:nvPicPr>
          <p:cNvPr id="5" name="Picture 4" descr="A black background with blue text&#10;&#10;AI-generated content may be incorrect.">
            <a:extLst>
              <a:ext uri="{FF2B5EF4-FFF2-40B4-BE49-F238E27FC236}">
                <a16:creationId xmlns:a16="http://schemas.microsoft.com/office/drawing/2014/main" id="{90AAD49F-33FE-E152-E5C4-4E49496AA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611" y="4872363"/>
            <a:ext cx="5096986" cy="1496715"/>
          </a:xfrm>
          <a:prstGeom prst="rect">
            <a:avLst/>
          </a:prstGeom>
        </p:spPr>
      </p:pic>
    </p:spTree>
    <p:extLst>
      <p:ext uri="{BB962C8B-B14F-4D97-AF65-F5344CB8AC3E}">
        <p14:creationId xmlns:p14="http://schemas.microsoft.com/office/powerpoint/2010/main" val="2649255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41B6-7DFE-B08E-1139-A804C55A90AC}"/>
              </a:ext>
            </a:extLst>
          </p:cNvPr>
          <p:cNvSpPr>
            <a:spLocks noGrp="1"/>
          </p:cNvSpPr>
          <p:nvPr>
            <p:ph type="title"/>
          </p:nvPr>
        </p:nvSpPr>
        <p:spPr>
          <a:solidFill>
            <a:srgbClr val="396373"/>
          </a:solidFill>
        </p:spPr>
        <p:txBody>
          <a:bodyPr/>
          <a:lstStyle/>
          <a:p>
            <a:r>
              <a:rPr lang="en-US" b="1" dirty="0">
                <a:solidFill>
                  <a:schemeClr val="bg1"/>
                </a:solidFill>
              </a:rPr>
              <a:t>DISCIPLESHIP</a:t>
            </a:r>
          </a:p>
        </p:txBody>
      </p:sp>
      <p:sp>
        <p:nvSpPr>
          <p:cNvPr id="3" name="Text Placeholder 2">
            <a:extLst>
              <a:ext uri="{FF2B5EF4-FFF2-40B4-BE49-F238E27FC236}">
                <a16:creationId xmlns:a16="http://schemas.microsoft.com/office/drawing/2014/main" id="{1612FAC7-1FBA-A326-8DC8-6A4332B2CFEE}"/>
              </a:ext>
            </a:extLst>
          </p:cNvPr>
          <p:cNvSpPr>
            <a:spLocks noGrp="1"/>
          </p:cNvSpPr>
          <p:nvPr>
            <p:ph type="body" idx="1"/>
          </p:nvPr>
        </p:nvSpPr>
        <p:spPr>
          <a:xfrm>
            <a:off x="831850" y="4589463"/>
            <a:ext cx="10515600" cy="1602993"/>
          </a:xfrm>
        </p:spPr>
        <p:txBody>
          <a:bodyPr>
            <a:normAutofit/>
          </a:bodyPr>
          <a:lstStyle/>
          <a:p>
            <a:r>
              <a:rPr lang="en-US" b="1" dirty="0">
                <a:solidFill>
                  <a:srgbClr val="396373"/>
                </a:solidFill>
              </a:rPr>
              <a:t>     GOD’S COMMAND</a:t>
            </a:r>
          </a:p>
          <a:p>
            <a:r>
              <a:rPr lang="en-US" b="1" dirty="0">
                <a:solidFill>
                  <a:srgbClr val="396373"/>
                </a:solidFill>
              </a:rPr>
              <a:t>     YOUR SERVICE</a:t>
            </a:r>
          </a:p>
          <a:p>
            <a:r>
              <a:rPr lang="en-US" b="1" dirty="0">
                <a:solidFill>
                  <a:srgbClr val="396373"/>
                </a:solidFill>
              </a:rPr>
              <a:t>     GOD’S PRESENCE &amp; POWER</a:t>
            </a:r>
          </a:p>
        </p:txBody>
      </p:sp>
    </p:spTree>
    <p:extLst>
      <p:ext uri="{BB962C8B-B14F-4D97-AF65-F5344CB8AC3E}">
        <p14:creationId xmlns:p14="http://schemas.microsoft.com/office/powerpoint/2010/main" val="7827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F7F8-1758-8163-2161-4B3536EC96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15F52-490E-2476-5385-51529DB8DB2C}"/>
              </a:ext>
            </a:extLst>
          </p:cNvPr>
          <p:cNvSpPr>
            <a:spLocks noGrp="1"/>
          </p:cNvSpPr>
          <p:nvPr>
            <p:ph type="title"/>
          </p:nvPr>
        </p:nvSpPr>
        <p:spPr>
          <a:solidFill>
            <a:srgbClr val="396373"/>
          </a:solidFill>
        </p:spPr>
        <p:txBody>
          <a:bodyPr/>
          <a:lstStyle/>
          <a:p>
            <a:r>
              <a:rPr lang="en-US" b="1" dirty="0">
                <a:solidFill>
                  <a:schemeClr val="bg1"/>
                </a:solidFill>
              </a:rPr>
              <a:t> </a:t>
            </a:r>
            <a:r>
              <a:rPr lang="en-US" sz="4300" b="1" dirty="0">
                <a:solidFill>
                  <a:schemeClr val="bg1"/>
                </a:solidFill>
              </a:rPr>
              <a:t>Discipleship: God’s Command, Your Service</a:t>
            </a:r>
          </a:p>
        </p:txBody>
      </p:sp>
      <p:sp>
        <p:nvSpPr>
          <p:cNvPr id="3" name="Content Placeholder 2">
            <a:extLst>
              <a:ext uri="{FF2B5EF4-FFF2-40B4-BE49-F238E27FC236}">
                <a16:creationId xmlns:a16="http://schemas.microsoft.com/office/drawing/2014/main" id="{9751CA0A-6B06-D285-2C20-E72ED0C3DB31}"/>
              </a:ext>
            </a:extLst>
          </p:cNvPr>
          <p:cNvSpPr>
            <a:spLocks noGrp="1"/>
          </p:cNvSpPr>
          <p:nvPr>
            <p:ph idx="1"/>
          </p:nvPr>
        </p:nvSpPr>
        <p:spPr>
          <a:xfrm>
            <a:off x="838200" y="1825625"/>
            <a:ext cx="10515600" cy="4667250"/>
          </a:xfrm>
        </p:spPr>
        <p:txBody>
          <a:bodyPr/>
          <a:lstStyle/>
          <a:p>
            <a:pPr marL="0" indent="0">
              <a:buNone/>
            </a:pPr>
            <a:r>
              <a:rPr lang="en-US" sz="3600" dirty="0" err="1"/>
              <a:t>Disciplemaking</a:t>
            </a:r>
            <a:r>
              <a:rPr lang="en-US" sz="3600" dirty="0"/>
              <a:t> includes … </a:t>
            </a:r>
          </a:p>
          <a:p>
            <a:pPr lvl="1"/>
            <a:r>
              <a:rPr lang="en-US" sz="3600" b="1" dirty="0"/>
              <a:t>Going</a:t>
            </a:r>
            <a:r>
              <a:rPr lang="en-US" sz="3600" dirty="0"/>
              <a:t> for purposeful engagement</a:t>
            </a:r>
          </a:p>
          <a:p>
            <a:pPr lvl="1"/>
            <a:r>
              <a:rPr lang="en-US" sz="3600" b="1" dirty="0"/>
              <a:t>Baptizing</a:t>
            </a:r>
            <a:r>
              <a:rPr lang="en-US" sz="3600" dirty="0"/>
              <a:t> identification with</a:t>
            </a:r>
          </a:p>
          <a:p>
            <a:pPr lvl="1"/>
            <a:r>
              <a:rPr lang="en-US" sz="3600" b="1" dirty="0"/>
              <a:t>Teaching </a:t>
            </a:r>
            <a:r>
              <a:rPr lang="en-US" sz="3600" dirty="0"/>
              <a:t>for obedience-sake</a:t>
            </a:r>
          </a:p>
        </p:txBody>
      </p:sp>
    </p:spTree>
    <p:extLst>
      <p:ext uri="{BB962C8B-B14F-4D97-AF65-F5344CB8AC3E}">
        <p14:creationId xmlns:p14="http://schemas.microsoft.com/office/powerpoint/2010/main" val="221554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0D299-67BE-83D9-4948-0F1BEBAA3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A3608-5CA0-432E-06E8-09F734A72C43}"/>
              </a:ext>
            </a:extLst>
          </p:cNvPr>
          <p:cNvSpPr>
            <a:spLocks noGrp="1"/>
          </p:cNvSpPr>
          <p:nvPr>
            <p:ph type="title"/>
          </p:nvPr>
        </p:nvSpPr>
        <p:spPr>
          <a:solidFill>
            <a:srgbClr val="396373"/>
          </a:solidFill>
        </p:spPr>
        <p:txBody>
          <a:bodyPr/>
          <a:lstStyle/>
          <a:p>
            <a:r>
              <a:rPr lang="en-US" b="1" dirty="0">
                <a:solidFill>
                  <a:schemeClr val="bg1"/>
                </a:solidFill>
              </a:rPr>
              <a:t> </a:t>
            </a:r>
            <a:r>
              <a:rPr lang="en-US" sz="4300" b="1" dirty="0">
                <a:solidFill>
                  <a:schemeClr val="bg1"/>
                </a:solidFill>
              </a:rPr>
              <a:t>Discipleship: God’s Presence &amp; Power</a:t>
            </a:r>
          </a:p>
        </p:txBody>
      </p:sp>
      <p:sp>
        <p:nvSpPr>
          <p:cNvPr id="3" name="Content Placeholder 2">
            <a:extLst>
              <a:ext uri="{FF2B5EF4-FFF2-40B4-BE49-F238E27FC236}">
                <a16:creationId xmlns:a16="http://schemas.microsoft.com/office/drawing/2014/main" id="{E6C6CA98-541C-1159-352D-B3134846D834}"/>
              </a:ext>
            </a:extLst>
          </p:cNvPr>
          <p:cNvSpPr>
            <a:spLocks noGrp="1"/>
          </p:cNvSpPr>
          <p:nvPr>
            <p:ph idx="1"/>
          </p:nvPr>
        </p:nvSpPr>
        <p:spPr>
          <a:xfrm>
            <a:off x="838200" y="1825625"/>
            <a:ext cx="10515600" cy="4667250"/>
          </a:xfrm>
        </p:spPr>
        <p:txBody>
          <a:bodyPr/>
          <a:lstStyle/>
          <a:p>
            <a:pPr marL="0" indent="0">
              <a:buNone/>
            </a:pPr>
            <a:r>
              <a:rPr lang="en-US" sz="3600" dirty="0" err="1"/>
              <a:t>Disciplemaking</a:t>
            </a:r>
            <a:r>
              <a:rPr lang="en-US" sz="3600" dirty="0"/>
              <a:t> is empowered by … </a:t>
            </a:r>
          </a:p>
          <a:p>
            <a:pPr lvl="1"/>
            <a:r>
              <a:rPr lang="en-US" sz="3600" b="1" dirty="0"/>
              <a:t>God, Jesus’ Authority</a:t>
            </a:r>
          </a:p>
          <a:p>
            <a:pPr lvl="1"/>
            <a:r>
              <a:rPr lang="en-US" sz="3600" b="1" dirty="0"/>
              <a:t>God, Jesus’ Presence</a:t>
            </a:r>
          </a:p>
          <a:p>
            <a:pPr lvl="1"/>
            <a:r>
              <a:rPr lang="en-US" sz="3600" b="1" dirty="0"/>
              <a:t>God, Holy Spirit’s Indwelling/Power/Work</a:t>
            </a:r>
            <a:endParaRPr lang="en-US" sz="3600" dirty="0"/>
          </a:p>
        </p:txBody>
      </p:sp>
    </p:spTree>
    <p:extLst>
      <p:ext uri="{BB962C8B-B14F-4D97-AF65-F5344CB8AC3E}">
        <p14:creationId xmlns:p14="http://schemas.microsoft.com/office/powerpoint/2010/main" val="147561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73497-1A67-480A-C939-2D6CF164E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632D6-69F0-89AD-3EE3-327BBDB00F72}"/>
              </a:ext>
            </a:extLst>
          </p:cNvPr>
          <p:cNvSpPr>
            <a:spLocks noGrp="1"/>
          </p:cNvSpPr>
          <p:nvPr>
            <p:ph type="title"/>
          </p:nvPr>
        </p:nvSpPr>
        <p:spPr>
          <a:solidFill>
            <a:srgbClr val="396373"/>
          </a:solidFill>
        </p:spPr>
        <p:txBody>
          <a:bodyPr/>
          <a:lstStyle/>
          <a:p>
            <a:pPr marL="0" indent="0">
              <a:buNone/>
            </a:pPr>
            <a:r>
              <a:rPr lang="en-US" b="1" dirty="0">
                <a:solidFill>
                  <a:schemeClr val="bg1"/>
                </a:solidFill>
              </a:rPr>
              <a:t>  Common Discipleship Service</a:t>
            </a:r>
          </a:p>
        </p:txBody>
      </p:sp>
      <p:sp>
        <p:nvSpPr>
          <p:cNvPr id="3" name="Content Placeholder 2">
            <a:extLst>
              <a:ext uri="{FF2B5EF4-FFF2-40B4-BE49-F238E27FC236}">
                <a16:creationId xmlns:a16="http://schemas.microsoft.com/office/drawing/2014/main" id="{F94CE900-4A23-1F45-465A-AF5BB577847F}"/>
              </a:ext>
            </a:extLst>
          </p:cNvPr>
          <p:cNvSpPr>
            <a:spLocks noGrp="1"/>
          </p:cNvSpPr>
          <p:nvPr>
            <p:ph idx="1"/>
          </p:nvPr>
        </p:nvSpPr>
        <p:spPr/>
        <p:txBody>
          <a:bodyPr>
            <a:normAutofit/>
          </a:bodyPr>
          <a:lstStyle/>
          <a:p>
            <a:r>
              <a:rPr lang="en-US" sz="3600" dirty="0"/>
              <a:t>Teach God’s Word </a:t>
            </a:r>
          </a:p>
          <a:p>
            <a:r>
              <a:rPr lang="en-US" sz="3600" dirty="0"/>
              <a:t>Develop Relationships/Community of Faith </a:t>
            </a:r>
          </a:p>
          <a:p>
            <a:r>
              <a:rPr lang="en-US" sz="3600" dirty="0"/>
              <a:t>Minister to the Needs of Others </a:t>
            </a:r>
          </a:p>
          <a:p>
            <a:r>
              <a:rPr lang="en-US" sz="3600" dirty="0"/>
              <a:t>Equip/Train Others to Make Disciples</a:t>
            </a:r>
          </a:p>
        </p:txBody>
      </p:sp>
    </p:spTree>
    <p:extLst>
      <p:ext uri="{BB962C8B-B14F-4D97-AF65-F5344CB8AC3E}">
        <p14:creationId xmlns:p14="http://schemas.microsoft.com/office/powerpoint/2010/main" val="385600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1941-90AD-7C40-1D02-A56779C94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85F35-8F10-0276-A581-4697CF528724}"/>
              </a:ext>
            </a:extLst>
          </p:cNvPr>
          <p:cNvSpPr>
            <a:spLocks noGrp="1"/>
          </p:cNvSpPr>
          <p:nvPr>
            <p:ph type="title"/>
          </p:nvPr>
        </p:nvSpPr>
        <p:spPr/>
        <p:txBody>
          <a:bodyPr>
            <a:normAutofit/>
          </a:bodyPr>
          <a:lstStyle/>
          <a:p>
            <a:r>
              <a:rPr lang="en-US" dirty="0"/>
              <a:t>Pause for Engagement</a:t>
            </a:r>
          </a:p>
        </p:txBody>
      </p:sp>
      <p:sp>
        <p:nvSpPr>
          <p:cNvPr id="3" name="Text Placeholder 2">
            <a:extLst>
              <a:ext uri="{FF2B5EF4-FFF2-40B4-BE49-F238E27FC236}">
                <a16:creationId xmlns:a16="http://schemas.microsoft.com/office/drawing/2014/main" id="{CF944223-854F-12E9-FADD-0F59DB04049E}"/>
              </a:ext>
            </a:extLst>
          </p:cNvPr>
          <p:cNvSpPr>
            <a:spLocks noGrp="1"/>
          </p:cNvSpPr>
          <p:nvPr>
            <p:ph type="body" idx="1"/>
          </p:nvPr>
        </p:nvSpPr>
        <p:spPr>
          <a:xfrm>
            <a:off x="831850" y="4589463"/>
            <a:ext cx="10515600" cy="1789303"/>
          </a:xfrm>
        </p:spPr>
        <p:txBody>
          <a:bodyPr>
            <a:normAutofit/>
          </a:bodyPr>
          <a:lstStyle/>
          <a:p>
            <a:r>
              <a:rPr lang="en-US" sz="2800" dirty="0"/>
              <a:t>Step 1: Grab a piece of paper or open a document or text screen. </a:t>
            </a:r>
          </a:p>
          <a:p>
            <a:r>
              <a:rPr lang="en-US" sz="2800" dirty="0"/>
              <a:t>Step 2: Consider the people you/your ministry serve.</a:t>
            </a:r>
          </a:p>
          <a:p>
            <a:r>
              <a:rPr lang="en-US" sz="2800" dirty="0"/>
              <a:t>Step 3: Jot down a summary description.</a:t>
            </a:r>
          </a:p>
        </p:txBody>
      </p:sp>
    </p:spTree>
    <p:extLst>
      <p:ext uri="{BB962C8B-B14F-4D97-AF65-F5344CB8AC3E}">
        <p14:creationId xmlns:p14="http://schemas.microsoft.com/office/powerpoint/2010/main" val="4120159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6724</TotalTime>
  <Words>2110</Words>
  <Application>Microsoft Office PowerPoint</Application>
  <PresentationFormat>Widescreen</PresentationFormat>
  <Paragraphs>220</Paragraphs>
  <Slides>40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Display</vt:lpstr>
      <vt:lpstr>Arial</vt:lpstr>
      <vt:lpstr>Museo Sans 300</vt:lpstr>
      <vt:lpstr>Museo Sans 700</vt:lpstr>
      <vt:lpstr>Wingdings</vt:lpstr>
      <vt:lpstr>Office Theme</vt:lpstr>
      <vt:lpstr>PowerPoint Presentation</vt:lpstr>
      <vt:lpstr>  My assumptions about YOU</vt:lpstr>
      <vt:lpstr>  My assumption about MINISTRY</vt:lpstr>
      <vt:lpstr> Your Learning Outcomes</vt:lpstr>
      <vt:lpstr>DISCIPLESHIP</vt:lpstr>
      <vt:lpstr> Discipleship: God’s Command, Your Service</vt:lpstr>
      <vt:lpstr> Discipleship: God’s Presence &amp; Power</vt:lpstr>
      <vt:lpstr>  Common Discipleship Service</vt:lpstr>
      <vt:lpstr>Pause for Engagement</vt:lpstr>
      <vt:lpstr>WHO? PEOPLE</vt:lpstr>
      <vt:lpstr>  ASSESSMENT</vt:lpstr>
      <vt:lpstr>  GOD ASSESSES</vt:lpstr>
      <vt:lpstr>  SCRIPTURE ASSESS</vt:lpstr>
      <vt:lpstr>  YOU ASSESS</vt:lpstr>
      <vt:lpstr> Discipleship Assessment Research</vt:lpstr>
      <vt:lpstr>Pause for Engagement</vt:lpstr>
      <vt:lpstr>WHAT? SERVICE</vt:lpstr>
      <vt:lpstr>  DISCIPLESHIP ASSESSMENT</vt:lpstr>
      <vt:lpstr>  Signposts of Discipleship</vt:lpstr>
      <vt:lpstr>  Discipleship Signpost: Engaging the Bible</vt:lpstr>
      <vt:lpstr>DISCIPLESHIP FOCUS: BIBLE ENGAGEMENT</vt:lpstr>
      <vt:lpstr> BIBLE RESOURCES</vt:lpstr>
      <vt:lpstr>OBSTABLES TO SPIRITUAL GROWTH</vt:lpstr>
      <vt:lpstr>2024 BIBLE ENGAGEMENT</vt:lpstr>
      <vt:lpstr>SPIRITUAL GROWTH RESOURCES</vt:lpstr>
      <vt:lpstr>PROGRAM &amp; RESOURCE EFFECTIVENESS</vt:lpstr>
      <vt:lpstr>PowerPoint Presentation</vt:lpstr>
      <vt:lpstr>PowerPoint Presentation</vt:lpstr>
      <vt:lpstr>PowerPoint Presentation</vt:lpstr>
      <vt:lpstr>Pause for Engagement</vt:lpstr>
      <vt:lpstr>HOW? ASSESSMENT</vt:lpstr>
      <vt:lpstr>PEOPLE – SERVICE – ASSESSMENT</vt:lpstr>
      <vt:lpstr>  DISCIPLESHIP ASSESSMENT</vt:lpstr>
      <vt:lpstr>EXAMPLE STRATEGY:  CHRISTIAN MENTORING</vt:lpstr>
      <vt:lpstr>EXAMPLE STRATEGY:  CHRISTIAN MENTORING</vt:lpstr>
      <vt:lpstr>EXAMPLE STRATEGY:  CHRISTIAN MENTORING</vt:lpstr>
      <vt:lpstr>  CONCLUSION</vt:lpstr>
      <vt:lpstr>  GOD’S ASSESSMENT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Eileen Dudich</dc:creator>
  <cp:lastModifiedBy>Eileen Dudich</cp:lastModifiedBy>
  <cp:revision>68</cp:revision>
  <dcterms:created xsi:type="dcterms:W3CDTF">2024-12-12T17:26:31Z</dcterms:created>
  <dcterms:modified xsi:type="dcterms:W3CDTF">2025-04-08T16:36:17Z</dcterms:modified>
</cp:coreProperties>
</file>